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49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</p:sldIdLst>
  <p:sldSz cx="9144000" cy="6858000" type="screen4x3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9F03C-7A3D-4DC3-9DC5-22C8D3AD659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8F9CFFC-5540-4858-AA4F-C9E77C90CCAC}">
      <dgm:prSet/>
      <dgm:spPr/>
      <dgm:t>
        <a:bodyPr/>
        <a:lstStyle/>
        <a:p>
          <a:r>
            <a:rPr lang="en-US"/>
            <a:t>Models are usually trained on one ‘clean’ dataset</a:t>
          </a:r>
        </a:p>
      </dgm:t>
    </dgm:pt>
    <dgm:pt modelId="{7C247483-7FAB-4DEA-9C7F-55485D93CC0B}" type="parTrans" cxnId="{D6BC293F-608A-41BE-BB3F-E44A31034CA9}">
      <dgm:prSet/>
      <dgm:spPr/>
      <dgm:t>
        <a:bodyPr/>
        <a:lstStyle/>
        <a:p>
          <a:endParaRPr lang="en-US"/>
        </a:p>
      </dgm:t>
    </dgm:pt>
    <dgm:pt modelId="{48C7F0A3-BA63-4140-8A6C-B66DC3D3D438}" type="sibTrans" cxnId="{D6BC293F-608A-41BE-BB3F-E44A31034CA9}">
      <dgm:prSet/>
      <dgm:spPr/>
      <dgm:t>
        <a:bodyPr/>
        <a:lstStyle/>
        <a:p>
          <a:endParaRPr lang="en-US"/>
        </a:p>
      </dgm:t>
    </dgm:pt>
    <dgm:pt modelId="{859CA3B1-1329-42C7-A50F-778816A30556}">
      <dgm:prSet/>
      <dgm:spPr/>
      <dgm:t>
        <a:bodyPr/>
        <a:lstStyle/>
        <a:p>
          <a:r>
            <a:rPr lang="en-US"/>
            <a:t>In the real world, data comes from new hospitals and populations</a:t>
          </a:r>
        </a:p>
      </dgm:t>
    </dgm:pt>
    <dgm:pt modelId="{71919332-8707-4D6F-8C72-DBFD5566E2CC}" type="parTrans" cxnId="{25AC630C-1672-4AB5-BB8E-0DDA3F7FF71A}">
      <dgm:prSet/>
      <dgm:spPr/>
      <dgm:t>
        <a:bodyPr/>
        <a:lstStyle/>
        <a:p>
          <a:endParaRPr lang="en-US"/>
        </a:p>
      </dgm:t>
    </dgm:pt>
    <dgm:pt modelId="{15144298-E8B3-48C5-8BFC-4F17C1719710}" type="sibTrans" cxnId="{25AC630C-1672-4AB5-BB8E-0DDA3F7FF71A}">
      <dgm:prSet/>
      <dgm:spPr/>
      <dgm:t>
        <a:bodyPr/>
        <a:lstStyle/>
        <a:p>
          <a:endParaRPr lang="en-US"/>
        </a:p>
      </dgm:t>
    </dgm:pt>
    <dgm:pt modelId="{90AC63A6-0FE0-46C2-A5D5-A2DD5E62E2B5}">
      <dgm:prSet/>
      <dgm:spPr/>
      <dgm:t>
        <a:bodyPr/>
        <a:lstStyle/>
        <a:p>
          <a:r>
            <a:rPr lang="en-US"/>
            <a:t>If the distribution changes, performance can silently degrade</a:t>
          </a:r>
        </a:p>
      </dgm:t>
    </dgm:pt>
    <dgm:pt modelId="{668C5093-37A7-4606-87E5-C9578FC9A555}" type="parTrans" cxnId="{AB9EDDF0-3583-420C-B0EC-C5F248649925}">
      <dgm:prSet/>
      <dgm:spPr/>
      <dgm:t>
        <a:bodyPr/>
        <a:lstStyle/>
        <a:p>
          <a:endParaRPr lang="en-US"/>
        </a:p>
      </dgm:t>
    </dgm:pt>
    <dgm:pt modelId="{E00F7756-365D-4CA1-8690-DA63830A2FBA}" type="sibTrans" cxnId="{AB9EDDF0-3583-420C-B0EC-C5F248649925}">
      <dgm:prSet/>
      <dgm:spPr/>
      <dgm:t>
        <a:bodyPr/>
        <a:lstStyle/>
        <a:p>
          <a:endParaRPr lang="en-US"/>
        </a:p>
      </dgm:t>
    </dgm:pt>
    <dgm:pt modelId="{227052C2-9C0E-4C41-AE43-3DF4B085F0C9}">
      <dgm:prSet/>
      <dgm:spPr/>
      <dgm:t>
        <a:bodyPr/>
        <a:lstStyle/>
        <a:p>
          <a:r>
            <a:rPr lang="en-US"/>
            <a:t>In medical imaging this can directly affect patient care</a:t>
          </a:r>
        </a:p>
      </dgm:t>
    </dgm:pt>
    <dgm:pt modelId="{42E061E9-D609-49D0-B155-A56A09BA44B8}" type="parTrans" cxnId="{0FA53DD8-8D5F-4F5F-924A-2989E9F3FCD4}">
      <dgm:prSet/>
      <dgm:spPr/>
      <dgm:t>
        <a:bodyPr/>
        <a:lstStyle/>
        <a:p>
          <a:endParaRPr lang="en-US"/>
        </a:p>
      </dgm:t>
    </dgm:pt>
    <dgm:pt modelId="{0AB228FD-3BDE-43A5-8E25-D535219FC32F}" type="sibTrans" cxnId="{0FA53DD8-8D5F-4F5F-924A-2989E9F3FCD4}">
      <dgm:prSet/>
      <dgm:spPr/>
      <dgm:t>
        <a:bodyPr/>
        <a:lstStyle/>
        <a:p>
          <a:endParaRPr lang="en-US"/>
        </a:p>
      </dgm:t>
    </dgm:pt>
    <dgm:pt modelId="{4C5ED00B-CEAF-499A-8FE7-ECBC2843E5B1}" type="pres">
      <dgm:prSet presAssocID="{95C9F03C-7A3D-4DC3-9DC5-22C8D3AD6590}" presName="diagram" presStyleCnt="0">
        <dgm:presLayoutVars>
          <dgm:dir/>
          <dgm:resizeHandles val="exact"/>
        </dgm:presLayoutVars>
      </dgm:prSet>
      <dgm:spPr/>
    </dgm:pt>
    <dgm:pt modelId="{0BFEBC4C-563D-4111-AFFC-7E7D080EF8F6}" type="pres">
      <dgm:prSet presAssocID="{18F9CFFC-5540-4858-AA4F-C9E77C90CCAC}" presName="node" presStyleLbl="node1" presStyleIdx="0" presStyleCnt="4">
        <dgm:presLayoutVars>
          <dgm:bulletEnabled val="1"/>
        </dgm:presLayoutVars>
      </dgm:prSet>
      <dgm:spPr/>
    </dgm:pt>
    <dgm:pt modelId="{C1081BE2-A4F4-41F7-8293-77E5C5BF10D6}" type="pres">
      <dgm:prSet presAssocID="{48C7F0A3-BA63-4140-8A6C-B66DC3D3D438}" presName="sibTrans" presStyleCnt="0"/>
      <dgm:spPr/>
    </dgm:pt>
    <dgm:pt modelId="{489389B0-D0F4-401E-993A-08DB3D1CB0C7}" type="pres">
      <dgm:prSet presAssocID="{859CA3B1-1329-42C7-A50F-778816A30556}" presName="node" presStyleLbl="node1" presStyleIdx="1" presStyleCnt="4">
        <dgm:presLayoutVars>
          <dgm:bulletEnabled val="1"/>
        </dgm:presLayoutVars>
      </dgm:prSet>
      <dgm:spPr/>
    </dgm:pt>
    <dgm:pt modelId="{AE52684E-D7C5-4624-B6BC-65C269A5A9CE}" type="pres">
      <dgm:prSet presAssocID="{15144298-E8B3-48C5-8BFC-4F17C1719710}" presName="sibTrans" presStyleCnt="0"/>
      <dgm:spPr/>
    </dgm:pt>
    <dgm:pt modelId="{1E9D3DCC-1D4D-4248-9747-9458DB0EFFC3}" type="pres">
      <dgm:prSet presAssocID="{90AC63A6-0FE0-46C2-A5D5-A2DD5E62E2B5}" presName="node" presStyleLbl="node1" presStyleIdx="2" presStyleCnt="4">
        <dgm:presLayoutVars>
          <dgm:bulletEnabled val="1"/>
        </dgm:presLayoutVars>
      </dgm:prSet>
      <dgm:spPr/>
    </dgm:pt>
    <dgm:pt modelId="{8744BC3B-E085-4216-AC66-2B54A213C962}" type="pres">
      <dgm:prSet presAssocID="{E00F7756-365D-4CA1-8690-DA63830A2FBA}" presName="sibTrans" presStyleCnt="0"/>
      <dgm:spPr/>
    </dgm:pt>
    <dgm:pt modelId="{365B466E-39B5-4871-8AB3-DFE4C68770A5}" type="pres">
      <dgm:prSet presAssocID="{227052C2-9C0E-4C41-AE43-3DF4B085F0C9}" presName="node" presStyleLbl="node1" presStyleIdx="3" presStyleCnt="4">
        <dgm:presLayoutVars>
          <dgm:bulletEnabled val="1"/>
        </dgm:presLayoutVars>
      </dgm:prSet>
      <dgm:spPr/>
    </dgm:pt>
  </dgm:ptLst>
  <dgm:cxnLst>
    <dgm:cxn modelId="{1F61000A-86BE-4608-ADC6-5C5E5FC57903}" type="presOf" srcId="{90AC63A6-0FE0-46C2-A5D5-A2DD5E62E2B5}" destId="{1E9D3DCC-1D4D-4248-9747-9458DB0EFFC3}" srcOrd="0" destOrd="0" presId="urn:microsoft.com/office/officeart/2005/8/layout/default"/>
    <dgm:cxn modelId="{25AC630C-1672-4AB5-BB8E-0DDA3F7FF71A}" srcId="{95C9F03C-7A3D-4DC3-9DC5-22C8D3AD6590}" destId="{859CA3B1-1329-42C7-A50F-778816A30556}" srcOrd="1" destOrd="0" parTransId="{71919332-8707-4D6F-8C72-DBFD5566E2CC}" sibTransId="{15144298-E8B3-48C5-8BFC-4F17C1719710}"/>
    <dgm:cxn modelId="{A8F1411A-30DA-41A7-AAEC-16A0D0518B36}" type="presOf" srcId="{227052C2-9C0E-4C41-AE43-3DF4B085F0C9}" destId="{365B466E-39B5-4871-8AB3-DFE4C68770A5}" srcOrd="0" destOrd="0" presId="urn:microsoft.com/office/officeart/2005/8/layout/default"/>
    <dgm:cxn modelId="{55E10A2E-7ED7-4767-887B-795A2FCEA1AF}" type="presOf" srcId="{859CA3B1-1329-42C7-A50F-778816A30556}" destId="{489389B0-D0F4-401E-993A-08DB3D1CB0C7}" srcOrd="0" destOrd="0" presId="urn:microsoft.com/office/officeart/2005/8/layout/default"/>
    <dgm:cxn modelId="{D6BC293F-608A-41BE-BB3F-E44A31034CA9}" srcId="{95C9F03C-7A3D-4DC3-9DC5-22C8D3AD6590}" destId="{18F9CFFC-5540-4858-AA4F-C9E77C90CCAC}" srcOrd="0" destOrd="0" parTransId="{7C247483-7FAB-4DEA-9C7F-55485D93CC0B}" sibTransId="{48C7F0A3-BA63-4140-8A6C-B66DC3D3D438}"/>
    <dgm:cxn modelId="{F98B036B-6F32-448D-BACA-50C652692F62}" type="presOf" srcId="{18F9CFFC-5540-4858-AA4F-C9E77C90CCAC}" destId="{0BFEBC4C-563D-4111-AFFC-7E7D080EF8F6}" srcOrd="0" destOrd="0" presId="urn:microsoft.com/office/officeart/2005/8/layout/default"/>
    <dgm:cxn modelId="{FBB0A958-8552-4874-96F4-EB261642022A}" type="presOf" srcId="{95C9F03C-7A3D-4DC3-9DC5-22C8D3AD6590}" destId="{4C5ED00B-CEAF-499A-8FE7-ECBC2843E5B1}" srcOrd="0" destOrd="0" presId="urn:microsoft.com/office/officeart/2005/8/layout/default"/>
    <dgm:cxn modelId="{0FA53DD8-8D5F-4F5F-924A-2989E9F3FCD4}" srcId="{95C9F03C-7A3D-4DC3-9DC5-22C8D3AD6590}" destId="{227052C2-9C0E-4C41-AE43-3DF4B085F0C9}" srcOrd="3" destOrd="0" parTransId="{42E061E9-D609-49D0-B155-A56A09BA44B8}" sibTransId="{0AB228FD-3BDE-43A5-8E25-D535219FC32F}"/>
    <dgm:cxn modelId="{AB9EDDF0-3583-420C-B0EC-C5F248649925}" srcId="{95C9F03C-7A3D-4DC3-9DC5-22C8D3AD6590}" destId="{90AC63A6-0FE0-46C2-A5D5-A2DD5E62E2B5}" srcOrd="2" destOrd="0" parTransId="{668C5093-37A7-4606-87E5-C9578FC9A555}" sibTransId="{E00F7756-365D-4CA1-8690-DA63830A2FBA}"/>
    <dgm:cxn modelId="{191656D2-58AE-4238-967A-E75F7C2C0DE4}" type="presParOf" srcId="{4C5ED00B-CEAF-499A-8FE7-ECBC2843E5B1}" destId="{0BFEBC4C-563D-4111-AFFC-7E7D080EF8F6}" srcOrd="0" destOrd="0" presId="urn:microsoft.com/office/officeart/2005/8/layout/default"/>
    <dgm:cxn modelId="{5D697584-C9EA-41EB-B191-5C716C919B18}" type="presParOf" srcId="{4C5ED00B-CEAF-499A-8FE7-ECBC2843E5B1}" destId="{C1081BE2-A4F4-41F7-8293-77E5C5BF10D6}" srcOrd="1" destOrd="0" presId="urn:microsoft.com/office/officeart/2005/8/layout/default"/>
    <dgm:cxn modelId="{36462372-5F32-4623-A6AA-669071791170}" type="presParOf" srcId="{4C5ED00B-CEAF-499A-8FE7-ECBC2843E5B1}" destId="{489389B0-D0F4-401E-993A-08DB3D1CB0C7}" srcOrd="2" destOrd="0" presId="urn:microsoft.com/office/officeart/2005/8/layout/default"/>
    <dgm:cxn modelId="{C8BBBCC5-705F-420C-BDF7-8C22E61C5A41}" type="presParOf" srcId="{4C5ED00B-CEAF-499A-8FE7-ECBC2843E5B1}" destId="{AE52684E-D7C5-4624-B6BC-65C269A5A9CE}" srcOrd="3" destOrd="0" presId="urn:microsoft.com/office/officeart/2005/8/layout/default"/>
    <dgm:cxn modelId="{7FA331A8-D61C-4B75-9517-33CA6A794667}" type="presParOf" srcId="{4C5ED00B-CEAF-499A-8FE7-ECBC2843E5B1}" destId="{1E9D3DCC-1D4D-4248-9747-9458DB0EFFC3}" srcOrd="4" destOrd="0" presId="urn:microsoft.com/office/officeart/2005/8/layout/default"/>
    <dgm:cxn modelId="{93150296-7C90-4C79-BFD2-5B7EDC056F3B}" type="presParOf" srcId="{4C5ED00B-CEAF-499A-8FE7-ECBC2843E5B1}" destId="{8744BC3B-E085-4216-AC66-2B54A213C962}" srcOrd="5" destOrd="0" presId="urn:microsoft.com/office/officeart/2005/8/layout/default"/>
    <dgm:cxn modelId="{0EB1A6D3-1D48-4DB8-9236-07680C825452}" type="presParOf" srcId="{4C5ED00B-CEAF-499A-8FE7-ECBC2843E5B1}" destId="{365B466E-39B5-4871-8AB3-DFE4C68770A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873281A6-004D-40E7-BEA7-E12C595843F2}" type="presOf" srcId="{DE0A3F8E-5B9C-4300-8744-B638BF943A3B}" destId="{8B400EF9-CBB5-4C40-922B-1656CBB9015B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873281A6-004D-40E7-BEA7-E12C595843F2}" type="presOf" srcId="{DE0A3F8E-5B9C-4300-8744-B638BF943A3B}" destId="{8B400EF9-CBB5-4C40-922B-1656CBB9015B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873281A6-004D-40E7-BEA7-E12C595843F2}" type="presOf" srcId="{DE0A3F8E-5B9C-4300-8744-B638BF943A3B}" destId="{8B400EF9-CBB5-4C40-922B-1656CBB9015B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1FEE6EB-2E0F-41B9-8C92-67D2CD1A7B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16CA0B-166D-4720-B5F2-917A91B41B2B}">
      <dgm:prSet/>
      <dgm:spPr/>
      <dgm:t>
        <a:bodyPr/>
        <a:lstStyle/>
        <a:p>
          <a:r>
            <a:rPr lang="en-US"/>
            <a:t>Reconstruction error behaves like a ‘distance’ from the NIH training distribution</a:t>
          </a:r>
        </a:p>
      </dgm:t>
    </dgm:pt>
    <dgm:pt modelId="{FED14CB3-31DE-41FB-98C6-4BA6D69F0B31}" type="parTrans" cxnId="{3417CCD0-8554-472E-964D-843B9634024B}">
      <dgm:prSet/>
      <dgm:spPr/>
      <dgm:t>
        <a:bodyPr/>
        <a:lstStyle/>
        <a:p>
          <a:endParaRPr lang="en-US"/>
        </a:p>
      </dgm:t>
    </dgm:pt>
    <dgm:pt modelId="{86D37DA0-BDFF-4902-AF75-A59AFFEEFD48}" type="sibTrans" cxnId="{3417CCD0-8554-472E-964D-843B9634024B}">
      <dgm:prSet/>
      <dgm:spPr/>
      <dgm:t>
        <a:bodyPr/>
        <a:lstStyle/>
        <a:p>
          <a:endParaRPr lang="en-US"/>
        </a:p>
      </dgm:t>
    </dgm:pt>
    <dgm:pt modelId="{1309EC5D-C052-4887-BD5A-67EE6E0490EE}">
      <dgm:prSet/>
      <dgm:spPr/>
      <dgm:t>
        <a:bodyPr/>
        <a:lstStyle/>
        <a:p>
          <a:r>
            <a:rPr lang="en-US"/>
            <a:t>Pediatric and CheXpert are much farther away than NIH abnormals</a:t>
          </a:r>
        </a:p>
      </dgm:t>
    </dgm:pt>
    <dgm:pt modelId="{2B30EC71-5D74-4A46-910C-3A47E9435E80}" type="parTrans" cxnId="{8635262E-0342-4C4E-AFA7-A6E291F876FB}">
      <dgm:prSet/>
      <dgm:spPr/>
      <dgm:t>
        <a:bodyPr/>
        <a:lstStyle/>
        <a:p>
          <a:endParaRPr lang="en-US"/>
        </a:p>
      </dgm:t>
    </dgm:pt>
    <dgm:pt modelId="{F3E973D3-7C8D-4076-9655-BDA2F72B98BE}" type="sibTrans" cxnId="{8635262E-0342-4C4E-AFA7-A6E291F876FB}">
      <dgm:prSet/>
      <dgm:spPr/>
      <dgm:t>
        <a:bodyPr/>
        <a:lstStyle/>
        <a:p>
          <a:endParaRPr lang="en-US"/>
        </a:p>
      </dgm:t>
    </dgm:pt>
    <dgm:pt modelId="{E720B4F5-D402-4210-8C6E-F51D46BFDEBF}">
      <dgm:prSet/>
      <dgm:spPr/>
      <dgm:t>
        <a:bodyPr/>
        <a:lstStyle/>
        <a:p>
          <a:r>
            <a:rPr lang="en-US"/>
            <a:t>Suggests institutional/technical and demographic factors dominate the shift</a:t>
          </a:r>
        </a:p>
      </dgm:t>
    </dgm:pt>
    <dgm:pt modelId="{C0029ECA-6453-4965-A22C-58EA9CA4EC6A}" type="parTrans" cxnId="{14CCFCA4-D572-4E3E-A5DC-9F1EFCFEC7D4}">
      <dgm:prSet/>
      <dgm:spPr/>
      <dgm:t>
        <a:bodyPr/>
        <a:lstStyle/>
        <a:p>
          <a:endParaRPr lang="en-US"/>
        </a:p>
      </dgm:t>
    </dgm:pt>
    <dgm:pt modelId="{3EB5F1AA-25FA-4F52-B466-3FE0269909F4}" type="sibTrans" cxnId="{14CCFCA4-D572-4E3E-A5DC-9F1EFCFEC7D4}">
      <dgm:prSet/>
      <dgm:spPr/>
      <dgm:t>
        <a:bodyPr/>
        <a:lstStyle/>
        <a:p>
          <a:endParaRPr lang="en-US"/>
        </a:p>
      </dgm:t>
    </dgm:pt>
    <dgm:pt modelId="{6B112093-20A7-4561-831B-21E3FE276C3A}" type="pres">
      <dgm:prSet presAssocID="{C1FEE6EB-2E0F-41B9-8C92-67D2CD1A7B76}" presName="linear" presStyleCnt="0">
        <dgm:presLayoutVars>
          <dgm:animLvl val="lvl"/>
          <dgm:resizeHandles val="exact"/>
        </dgm:presLayoutVars>
      </dgm:prSet>
      <dgm:spPr/>
    </dgm:pt>
    <dgm:pt modelId="{8C82E8D6-E458-419A-8EA4-3B10E390F66C}" type="pres">
      <dgm:prSet presAssocID="{7B16CA0B-166D-4720-B5F2-917A91B41B2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8974E3-7925-4AE2-A15A-BB96E0748E06}" type="pres">
      <dgm:prSet presAssocID="{86D37DA0-BDFF-4902-AF75-A59AFFEEFD48}" presName="spacer" presStyleCnt="0"/>
      <dgm:spPr/>
    </dgm:pt>
    <dgm:pt modelId="{82D1535D-3DCC-4F79-8762-6AA873E8D532}" type="pres">
      <dgm:prSet presAssocID="{1309EC5D-C052-4887-BD5A-67EE6E0490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7CB9EC-B915-43DE-8AFA-82821A8FD27A}" type="pres">
      <dgm:prSet presAssocID="{F3E973D3-7C8D-4076-9655-BDA2F72B98BE}" presName="spacer" presStyleCnt="0"/>
      <dgm:spPr/>
    </dgm:pt>
    <dgm:pt modelId="{D76937DE-295D-4A92-9FD9-F3D1A8CC7BFF}" type="pres">
      <dgm:prSet presAssocID="{E720B4F5-D402-4210-8C6E-F51D46BFDEB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F1A9F0F-BB15-4139-BC39-D290572141BA}" type="presOf" srcId="{E720B4F5-D402-4210-8C6E-F51D46BFDEBF}" destId="{D76937DE-295D-4A92-9FD9-F3D1A8CC7BFF}" srcOrd="0" destOrd="0" presId="urn:microsoft.com/office/officeart/2005/8/layout/vList2"/>
    <dgm:cxn modelId="{04876019-EED6-4956-B34A-B68C21114D6F}" type="presOf" srcId="{1309EC5D-C052-4887-BD5A-67EE6E0490EE}" destId="{82D1535D-3DCC-4F79-8762-6AA873E8D532}" srcOrd="0" destOrd="0" presId="urn:microsoft.com/office/officeart/2005/8/layout/vList2"/>
    <dgm:cxn modelId="{8635262E-0342-4C4E-AFA7-A6E291F876FB}" srcId="{C1FEE6EB-2E0F-41B9-8C92-67D2CD1A7B76}" destId="{1309EC5D-C052-4887-BD5A-67EE6E0490EE}" srcOrd="1" destOrd="0" parTransId="{2B30EC71-5D74-4A46-910C-3A47E9435E80}" sibTransId="{F3E973D3-7C8D-4076-9655-BDA2F72B98BE}"/>
    <dgm:cxn modelId="{8D77AB96-3D05-4660-8506-F57C9F0BADF6}" type="presOf" srcId="{C1FEE6EB-2E0F-41B9-8C92-67D2CD1A7B76}" destId="{6B112093-20A7-4561-831B-21E3FE276C3A}" srcOrd="0" destOrd="0" presId="urn:microsoft.com/office/officeart/2005/8/layout/vList2"/>
    <dgm:cxn modelId="{14CCFCA4-D572-4E3E-A5DC-9F1EFCFEC7D4}" srcId="{C1FEE6EB-2E0F-41B9-8C92-67D2CD1A7B76}" destId="{E720B4F5-D402-4210-8C6E-F51D46BFDEBF}" srcOrd="2" destOrd="0" parTransId="{C0029ECA-6453-4965-A22C-58EA9CA4EC6A}" sibTransId="{3EB5F1AA-25FA-4F52-B466-3FE0269909F4}"/>
    <dgm:cxn modelId="{3417CCD0-8554-472E-964D-843B9634024B}" srcId="{C1FEE6EB-2E0F-41B9-8C92-67D2CD1A7B76}" destId="{7B16CA0B-166D-4720-B5F2-917A91B41B2B}" srcOrd="0" destOrd="0" parTransId="{FED14CB3-31DE-41FB-98C6-4BA6D69F0B31}" sibTransId="{86D37DA0-BDFF-4902-AF75-A59AFFEEFD48}"/>
    <dgm:cxn modelId="{C1D7E0F7-8B9D-40CF-A113-3EC280A2836B}" type="presOf" srcId="{7B16CA0B-166D-4720-B5F2-917A91B41B2B}" destId="{8C82E8D6-E458-419A-8EA4-3B10E390F66C}" srcOrd="0" destOrd="0" presId="urn:microsoft.com/office/officeart/2005/8/layout/vList2"/>
    <dgm:cxn modelId="{5C3975A9-B6E0-4649-8060-0C7E4EAC6C3A}" type="presParOf" srcId="{6B112093-20A7-4561-831B-21E3FE276C3A}" destId="{8C82E8D6-E458-419A-8EA4-3B10E390F66C}" srcOrd="0" destOrd="0" presId="urn:microsoft.com/office/officeart/2005/8/layout/vList2"/>
    <dgm:cxn modelId="{881AD76D-04E6-4BDF-A79C-816F9450EDC5}" type="presParOf" srcId="{6B112093-20A7-4561-831B-21E3FE276C3A}" destId="{088974E3-7925-4AE2-A15A-BB96E0748E06}" srcOrd="1" destOrd="0" presId="urn:microsoft.com/office/officeart/2005/8/layout/vList2"/>
    <dgm:cxn modelId="{1C9C9267-73C6-4BF4-85AC-BF265E961BF6}" type="presParOf" srcId="{6B112093-20A7-4561-831B-21E3FE276C3A}" destId="{82D1535D-3DCC-4F79-8762-6AA873E8D532}" srcOrd="2" destOrd="0" presId="urn:microsoft.com/office/officeart/2005/8/layout/vList2"/>
    <dgm:cxn modelId="{5FF5B128-3E74-4D6E-92A2-F40582FFACEA}" type="presParOf" srcId="{6B112093-20A7-4561-831B-21E3FE276C3A}" destId="{DA7CB9EC-B915-43DE-8AFA-82821A8FD27A}" srcOrd="3" destOrd="0" presId="urn:microsoft.com/office/officeart/2005/8/layout/vList2"/>
    <dgm:cxn modelId="{67876FE7-4815-4016-AEB0-BE437599CDF5}" type="presParOf" srcId="{6B112093-20A7-4561-831B-21E3FE276C3A}" destId="{D76937DE-295D-4A92-9FD9-F3D1A8CC7B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89BCCF-AC53-46B4-8BFE-FE85A71C5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9719FD-37D6-43B2-BB81-A2F364B4FED6}">
      <dgm:prSet/>
      <dgm:spPr/>
      <dgm:t>
        <a:bodyPr/>
        <a:lstStyle/>
        <a:p>
          <a:r>
            <a:rPr lang="en-US"/>
            <a:t>Apply t‑SNE to 256‑dimensional latent vectors from NIH_Normal AE</a:t>
          </a:r>
        </a:p>
      </dgm:t>
    </dgm:pt>
    <dgm:pt modelId="{61E787AA-E0E2-4BD1-A4A1-B296C490ADA6}" type="parTrans" cxnId="{E0A69D4C-0BCF-4E83-A954-EA2025037433}">
      <dgm:prSet/>
      <dgm:spPr/>
      <dgm:t>
        <a:bodyPr/>
        <a:lstStyle/>
        <a:p>
          <a:endParaRPr lang="en-US"/>
        </a:p>
      </dgm:t>
    </dgm:pt>
    <dgm:pt modelId="{8CCD262F-4C63-44EB-95C7-5A335ED7F658}" type="sibTrans" cxnId="{E0A69D4C-0BCF-4E83-A954-EA2025037433}">
      <dgm:prSet/>
      <dgm:spPr/>
      <dgm:t>
        <a:bodyPr/>
        <a:lstStyle/>
        <a:p>
          <a:endParaRPr lang="en-US"/>
        </a:p>
      </dgm:t>
    </dgm:pt>
    <dgm:pt modelId="{A74409D0-0AA7-41F7-B0AE-4D169CC8C706}">
      <dgm:prSet/>
      <dgm:spPr/>
      <dgm:t>
        <a:bodyPr/>
        <a:lstStyle/>
        <a:p>
          <a:r>
            <a:rPr lang="en-US"/>
            <a:t>Each point = one image; color = dataset (NIH / Pediatric / CheXpert)</a:t>
          </a:r>
        </a:p>
      </dgm:t>
    </dgm:pt>
    <dgm:pt modelId="{CA0C5A29-1EF3-4766-885C-A01D2403693D}" type="parTrans" cxnId="{CFE781D0-26F1-4D6E-BFD0-CF52A79840C7}">
      <dgm:prSet/>
      <dgm:spPr/>
      <dgm:t>
        <a:bodyPr/>
        <a:lstStyle/>
        <a:p>
          <a:endParaRPr lang="en-US"/>
        </a:p>
      </dgm:t>
    </dgm:pt>
    <dgm:pt modelId="{77221DB5-BC76-4299-8073-670EE3B6133D}" type="sibTrans" cxnId="{CFE781D0-26F1-4D6E-BFD0-CF52A79840C7}">
      <dgm:prSet/>
      <dgm:spPr/>
      <dgm:t>
        <a:bodyPr/>
        <a:lstStyle/>
        <a:p>
          <a:endParaRPr lang="en-US"/>
        </a:p>
      </dgm:t>
    </dgm:pt>
    <dgm:pt modelId="{FD2AC409-F2E6-4764-AAF1-F0915131E600}">
      <dgm:prSet/>
      <dgm:spPr/>
      <dgm:t>
        <a:bodyPr/>
        <a:lstStyle/>
        <a:p>
          <a:r>
            <a:rPr lang="en-US"/>
            <a:t>Datasets form distinct clusters in 2‑D space</a:t>
          </a:r>
        </a:p>
      </dgm:t>
    </dgm:pt>
    <dgm:pt modelId="{FB23A40D-3DEF-4179-9AB4-6AE84B5F4F1B}" type="parTrans" cxnId="{6F9AA1FF-54F5-4557-9B1C-24C0646317C9}">
      <dgm:prSet/>
      <dgm:spPr/>
      <dgm:t>
        <a:bodyPr/>
        <a:lstStyle/>
        <a:p>
          <a:endParaRPr lang="en-US"/>
        </a:p>
      </dgm:t>
    </dgm:pt>
    <dgm:pt modelId="{A3CD3F8B-DB23-4F12-98A0-054C73784EF1}" type="sibTrans" cxnId="{6F9AA1FF-54F5-4557-9B1C-24C0646317C9}">
      <dgm:prSet/>
      <dgm:spPr/>
      <dgm:t>
        <a:bodyPr/>
        <a:lstStyle/>
        <a:p>
          <a:endParaRPr lang="en-US"/>
        </a:p>
      </dgm:t>
    </dgm:pt>
    <dgm:pt modelId="{92A62172-D059-4AAA-90A3-ED2552059AA0}" type="pres">
      <dgm:prSet presAssocID="{5689BCCF-AC53-46B4-8BFE-FE85A71C57CB}" presName="linear" presStyleCnt="0">
        <dgm:presLayoutVars>
          <dgm:animLvl val="lvl"/>
          <dgm:resizeHandles val="exact"/>
        </dgm:presLayoutVars>
      </dgm:prSet>
      <dgm:spPr/>
    </dgm:pt>
    <dgm:pt modelId="{5FBD16B8-6BBA-42C9-B018-ABE1D2039951}" type="pres">
      <dgm:prSet presAssocID="{4D9719FD-37D6-43B2-BB81-A2F364B4FE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AA9E77-8914-4B46-B367-389ECC177012}" type="pres">
      <dgm:prSet presAssocID="{8CCD262F-4C63-44EB-95C7-5A335ED7F658}" presName="spacer" presStyleCnt="0"/>
      <dgm:spPr/>
    </dgm:pt>
    <dgm:pt modelId="{9E28C4AF-BF1D-458E-ADAE-E00A47961EFA}" type="pres">
      <dgm:prSet presAssocID="{A74409D0-0AA7-41F7-B0AE-4D169CC8C7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B84815-D94A-4804-BCA6-6193AA3CBB37}" type="pres">
      <dgm:prSet presAssocID="{77221DB5-BC76-4299-8073-670EE3B6133D}" presName="spacer" presStyleCnt="0"/>
      <dgm:spPr/>
    </dgm:pt>
    <dgm:pt modelId="{8542C628-20C4-421F-BE63-61D77D6E0882}" type="pres">
      <dgm:prSet presAssocID="{FD2AC409-F2E6-4764-AAF1-F0915131E6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A69D4C-0BCF-4E83-A954-EA2025037433}" srcId="{5689BCCF-AC53-46B4-8BFE-FE85A71C57CB}" destId="{4D9719FD-37D6-43B2-BB81-A2F364B4FED6}" srcOrd="0" destOrd="0" parTransId="{61E787AA-E0E2-4BD1-A4A1-B296C490ADA6}" sibTransId="{8CCD262F-4C63-44EB-95C7-5A335ED7F658}"/>
    <dgm:cxn modelId="{4F6B9E7C-FB7D-410A-BBBB-91DF5F9BCD69}" type="presOf" srcId="{FD2AC409-F2E6-4764-AAF1-F0915131E600}" destId="{8542C628-20C4-421F-BE63-61D77D6E0882}" srcOrd="0" destOrd="0" presId="urn:microsoft.com/office/officeart/2005/8/layout/vList2"/>
    <dgm:cxn modelId="{4266BD85-0C48-4952-88A0-B7391CCCFBEF}" type="presOf" srcId="{A74409D0-0AA7-41F7-B0AE-4D169CC8C706}" destId="{9E28C4AF-BF1D-458E-ADAE-E00A47961EFA}" srcOrd="0" destOrd="0" presId="urn:microsoft.com/office/officeart/2005/8/layout/vList2"/>
    <dgm:cxn modelId="{1F2C818E-608C-4D87-A57C-1118EF9A9421}" type="presOf" srcId="{5689BCCF-AC53-46B4-8BFE-FE85A71C57CB}" destId="{92A62172-D059-4AAA-90A3-ED2552059AA0}" srcOrd="0" destOrd="0" presId="urn:microsoft.com/office/officeart/2005/8/layout/vList2"/>
    <dgm:cxn modelId="{DE55899D-1A66-442F-A9D8-DD782B1BC209}" type="presOf" srcId="{4D9719FD-37D6-43B2-BB81-A2F364B4FED6}" destId="{5FBD16B8-6BBA-42C9-B018-ABE1D2039951}" srcOrd="0" destOrd="0" presId="urn:microsoft.com/office/officeart/2005/8/layout/vList2"/>
    <dgm:cxn modelId="{CFE781D0-26F1-4D6E-BFD0-CF52A79840C7}" srcId="{5689BCCF-AC53-46B4-8BFE-FE85A71C57CB}" destId="{A74409D0-0AA7-41F7-B0AE-4D169CC8C706}" srcOrd="1" destOrd="0" parTransId="{CA0C5A29-1EF3-4766-885C-A01D2403693D}" sibTransId="{77221DB5-BC76-4299-8073-670EE3B6133D}"/>
    <dgm:cxn modelId="{6F9AA1FF-54F5-4557-9B1C-24C0646317C9}" srcId="{5689BCCF-AC53-46B4-8BFE-FE85A71C57CB}" destId="{FD2AC409-F2E6-4764-AAF1-F0915131E600}" srcOrd="2" destOrd="0" parTransId="{FB23A40D-3DEF-4179-9AB4-6AE84B5F4F1B}" sibTransId="{A3CD3F8B-DB23-4F12-98A0-054C73784EF1}"/>
    <dgm:cxn modelId="{F9F39027-316A-4E1B-8D94-0EB0E534E2CB}" type="presParOf" srcId="{92A62172-D059-4AAA-90A3-ED2552059AA0}" destId="{5FBD16B8-6BBA-42C9-B018-ABE1D2039951}" srcOrd="0" destOrd="0" presId="urn:microsoft.com/office/officeart/2005/8/layout/vList2"/>
    <dgm:cxn modelId="{FE8B037E-E742-4C52-B5E3-F86000B45AF2}" type="presParOf" srcId="{92A62172-D059-4AAA-90A3-ED2552059AA0}" destId="{C7AA9E77-8914-4B46-B367-389ECC177012}" srcOrd="1" destOrd="0" presId="urn:microsoft.com/office/officeart/2005/8/layout/vList2"/>
    <dgm:cxn modelId="{E0FED81B-E22E-448A-9583-47736A1C70FE}" type="presParOf" srcId="{92A62172-D059-4AAA-90A3-ED2552059AA0}" destId="{9E28C4AF-BF1D-458E-ADAE-E00A47961EFA}" srcOrd="2" destOrd="0" presId="urn:microsoft.com/office/officeart/2005/8/layout/vList2"/>
    <dgm:cxn modelId="{D846EF9A-A671-4515-A488-73593D08FDD7}" type="presParOf" srcId="{92A62172-D059-4AAA-90A3-ED2552059AA0}" destId="{E4B84815-D94A-4804-BCA6-6193AA3CBB37}" srcOrd="3" destOrd="0" presId="urn:microsoft.com/office/officeart/2005/8/layout/vList2"/>
    <dgm:cxn modelId="{5D2DE9EE-E1A2-4AA2-A72A-704A51AD4552}" type="presParOf" srcId="{92A62172-D059-4AAA-90A3-ED2552059AA0}" destId="{8542C628-20C4-421F-BE63-61D77D6E08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95E5B57-FB1F-4216-9C9F-34923681EB3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DC99CC-4A01-48D1-9C35-3C768E186970}">
      <dgm:prSet/>
      <dgm:spPr/>
      <dgm:t>
        <a:bodyPr/>
        <a:lstStyle/>
        <a:p>
          <a:r>
            <a:rPr lang="en-US"/>
            <a:t>NIH points cluster together – the training domain</a:t>
          </a:r>
        </a:p>
      </dgm:t>
    </dgm:pt>
    <dgm:pt modelId="{36E84B91-6718-4CBB-8C5E-0CDED3392913}" type="parTrans" cxnId="{AA505114-A18C-47E7-A029-F895CE714ECB}">
      <dgm:prSet/>
      <dgm:spPr/>
      <dgm:t>
        <a:bodyPr/>
        <a:lstStyle/>
        <a:p>
          <a:endParaRPr lang="en-US"/>
        </a:p>
      </dgm:t>
    </dgm:pt>
    <dgm:pt modelId="{BD634B77-FED6-414C-9FDF-A7A4BA2C7E71}" type="sibTrans" cxnId="{AA505114-A18C-47E7-A029-F895CE714ECB}">
      <dgm:prSet/>
      <dgm:spPr/>
      <dgm:t>
        <a:bodyPr/>
        <a:lstStyle/>
        <a:p>
          <a:endParaRPr lang="en-US"/>
        </a:p>
      </dgm:t>
    </dgm:pt>
    <dgm:pt modelId="{951F8972-C7EF-4850-B03C-8AF6BD0D9881}">
      <dgm:prSet/>
      <dgm:spPr/>
      <dgm:t>
        <a:bodyPr/>
        <a:lstStyle/>
        <a:p>
          <a:r>
            <a:rPr lang="en-US"/>
            <a:t>Pediatric and CheXpert clusters are shifted away from NIH</a:t>
          </a:r>
        </a:p>
      </dgm:t>
    </dgm:pt>
    <dgm:pt modelId="{B38FE76D-7B6E-421A-9865-2022C3674E6A}" type="parTrans" cxnId="{B18ACD6E-8A87-42AC-AFEF-79553F0A3D75}">
      <dgm:prSet/>
      <dgm:spPr/>
      <dgm:t>
        <a:bodyPr/>
        <a:lstStyle/>
        <a:p>
          <a:endParaRPr lang="en-US"/>
        </a:p>
      </dgm:t>
    </dgm:pt>
    <dgm:pt modelId="{90317B53-CE46-4261-915B-7E5E61D0826A}" type="sibTrans" cxnId="{B18ACD6E-8A87-42AC-AFEF-79553F0A3D75}">
      <dgm:prSet/>
      <dgm:spPr/>
      <dgm:t>
        <a:bodyPr/>
        <a:lstStyle/>
        <a:p>
          <a:endParaRPr lang="en-US"/>
        </a:p>
      </dgm:t>
    </dgm:pt>
    <dgm:pt modelId="{2301F771-F0F9-4BE2-9736-1F3D48272AF5}">
      <dgm:prSet/>
      <dgm:spPr/>
      <dgm:t>
        <a:bodyPr/>
        <a:lstStyle/>
        <a:p>
          <a:r>
            <a:rPr lang="en-US"/>
            <a:t>Classifier trained only on NIH is now operating in ‘unfamiliar’ regions</a:t>
          </a:r>
        </a:p>
      </dgm:t>
    </dgm:pt>
    <dgm:pt modelId="{380623BB-DC57-46A0-A4BF-9BB43E3276A5}" type="parTrans" cxnId="{9884B160-E014-4005-8708-684DB6F3CCE3}">
      <dgm:prSet/>
      <dgm:spPr/>
      <dgm:t>
        <a:bodyPr/>
        <a:lstStyle/>
        <a:p>
          <a:endParaRPr lang="en-US"/>
        </a:p>
      </dgm:t>
    </dgm:pt>
    <dgm:pt modelId="{DB355A7C-C630-4415-BAC2-FDC6EADBA241}" type="sibTrans" cxnId="{9884B160-E014-4005-8708-684DB6F3CCE3}">
      <dgm:prSet/>
      <dgm:spPr/>
      <dgm:t>
        <a:bodyPr/>
        <a:lstStyle/>
        <a:p>
          <a:endParaRPr lang="en-US"/>
        </a:p>
      </dgm:t>
    </dgm:pt>
    <dgm:pt modelId="{48509F4A-000E-407B-A926-F51AC9059233}">
      <dgm:prSet/>
      <dgm:spPr/>
      <dgm:t>
        <a:bodyPr/>
        <a:lstStyle/>
        <a:p>
          <a:r>
            <a:rPr lang="en-US"/>
            <a:t>This explains why performance degrades on those datasets</a:t>
          </a:r>
        </a:p>
      </dgm:t>
    </dgm:pt>
    <dgm:pt modelId="{A72FB841-FD2E-4F44-AE65-057AA29071C7}" type="parTrans" cxnId="{EDF61D07-3B4F-4813-AE6C-D93DE060DFBA}">
      <dgm:prSet/>
      <dgm:spPr/>
      <dgm:t>
        <a:bodyPr/>
        <a:lstStyle/>
        <a:p>
          <a:endParaRPr lang="en-US"/>
        </a:p>
      </dgm:t>
    </dgm:pt>
    <dgm:pt modelId="{8D45CB1D-FB10-4AA0-BAEE-EC2214C35B5B}" type="sibTrans" cxnId="{EDF61D07-3B4F-4813-AE6C-D93DE060DFBA}">
      <dgm:prSet/>
      <dgm:spPr/>
      <dgm:t>
        <a:bodyPr/>
        <a:lstStyle/>
        <a:p>
          <a:endParaRPr lang="en-US"/>
        </a:p>
      </dgm:t>
    </dgm:pt>
    <dgm:pt modelId="{EBA198A9-F98F-4DE9-BE4D-40D5089B5D73}" type="pres">
      <dgm:prSet presAssocID="{A95E5B57-FB1F-4216-9C9F-34923681EB30}" presName="vert0" presStyleCnt="0">
        <dgm:presLayoutVars>
          <dgm:dir/>
          <dgm:animOne val="branch"/>
          <dgm:animLvl val="lvl"/>
        </dgm:presLayoutVars>
      </dgm:prSet>
      <dgm:spPr/>
    </dgm:pt>
    <dgm:pt modelId="{06A027AC-E8E1-4033-900E-FC69DF1E5500}" type="pres">
      <dgm:prSet presAssocID="{77DC99CC-4A01-48D1-9C35-3C768E186970}" presName="thickLine" presStyleLbl="alignNode1" presStyleIdx="0" presStyleCnt="4"/>
      <dgm:spPr/>
    </dgm:pt>
    <dgm:pt modelId="{4EF86E94-230A-4C7A-9B24-D3CD49E41A3F}" type="pres">
      <dgm:prSet presAssocID="{77DC99CC-4A01-48D1-9C35-3C768E186970}" presName="horz1" presStyleCnt="0"/>
      <dgm:spPr/>
    </dgm:pt>
    <dgm:pt modelId="{6B763604-6C74-4EED-980A-A6DCF6827A36}" type="pres">
      <dgm:prSet presAssocID="{77DC99CC-4A01-48D1-9C35-3C768E186970}" presName="tx1" presStyleLbl="revTx" presStyleIdx="0" presStyleCnt="4"/>
      <dgm:spPr/>
    </dgm:pt>
    <dgm:pt modelId="{17FC83A3-8FFA-492B-8E88-481AAED99F9E}" type="pres">
      <dgm:prSet presAssocID="{77DC99CC-4A01-48D1-9C35-3C768E186970}" presName="vert1" presStyleCnt="0"/>
      <dgm:spPr/>
    </dgm:pt>
    <dgm:pt modelId="{3EB617F0-0473-49C1-AC85-39F15B7EDF7A}" type="pres">
      <dgm:prSet presAssocID="{951F8972-C7EF-4850-B03C-8AF6BD0D9881}" presName="thickLine" presStyleLbl="alignNode1" presStyleIdx="1" presStyleCnt="4"/>
      <dgm:spPr/>
    </dgm:pt>
    <dgm:pt modelId="{9D35990C-CCE4-48D4-B27F-A1D999D27CF1}" type="pres">
      <dgm:prSet presAssocID="{951F8972-C7EF-4850-B03C-8AF6BD0D9881}" presName="horz1" presStyleCnt="0"/>
      <dgm:spPr/>
    </dgm:pt>
    <dgm:pt modelId="{3E914447-777E-4BD6-9663-767E88B80D71}" type="pres">
      <dgm:prSet presAssocID="{951F8972-C7EF-4850-B03C-8AF6BD0D9881}" presName="tx1" presStyleLbl="revTx" presStyleIdx="1" presStyleCnt="4"/>
      <dgm:spPr/>
    </dgm:pt>
    <dgm:pt modelId="{E3198487-E33C-4ADF-A801-FF18EDACB1B5}" type="pres">
      <dgm:prSet presAssocID="{951F8972-C7EF-4850-B03C-8AF6BD0D9881}" presName="vert1" presStyleCnt="0"/>
      <dgm:spPr/>
    </dgm:pt>
    <dgm:pt modelId="{CC17716E-47C1-4820-BBA9-C4DCD665B8C4}" type="pres">
      <dgm:prSet presAssocID="{2301F771-F0F9-4BE2-9736-1F3D48272AF5}" presName="thickLine" presStyleLbl="alignNode1" presStyleIdx="2" presStyleCnt="4"/>
      <dgm:spPr/>
    </dgm:pt>
    <dgm:pt modelId="{04045E98-9F82-4157-90CF-1D700FB218BF}" type="pres">
      <dgm:prSet presAssocID="{2301F771-F0F9-4BE2-9736-1F3D48272AF5}" presName="horz1" presStyleCnt="0"/>
      <dgm:spPr/>
    </dgm:pt>
    <dgm:pt modelId="{CE95AE19-CBCD-4AB9-AEF4-F2085BA1D499}" type="pres">
      <dgm:prSet presAssocID="{2301F771-F0F9-4BE2-9736-1F3D48272AF5}" presName="tx1" presStyleLbl="revTx" presStyleIdx="2" presStyleCnt="4"/>
      <dgm:spPr/>
    </dgm:pt>
    <dgm:pt modelId="{C0A57D04-3B3F-4F13-A6A1-7303A6A4CD9D}" type="pres">
      <dgm:prSet presAssocID="{2301F771-F0F9-4BE2-9736-1F3D48272AF5}" presName="vert1" presStyleCnt="0"/>
      <dgm:spPr/>
    </dgm:pt>
    <dgm:pt modelId="{D5E2521E-7EC9-4BF8-BDB0-2A23204937C9}" type="pres">
      <dgm:prSet presAssocID="{48509F4A-000E-407B-A926-F51AC9059233}" presName="thickLine" presStyleLbl="alignNode1" presStyleIdx="3" presStyleCnt="4"/>
      <dgm:spPr/>
    </dgm:pt>
    <dgm:pt modelId="{90A10700-80B8-46B1-9427-555F2DF77980}" type="pres">
      <dgm:prSet presAssocID="{48509F4A-000E-407B-A926-F51AC9059233}" presName="horz1" presStyleCnt="0"/>
      <dgm:spPr/>
    </dgm:pt>
    <dgm:pt modelId="{5BF2D092-A75B-43C0-89A0-9B86C47C102B}" type="pres">
      <dgm:prSet presAssocID="{48509F4A-000E-407B-A926-F51AC9059233}" presName="tx1" presStyleLbl="revTx" presStyleIdx="3" presStyleCnt="4"/>
      <dgm:spPr/>
    </dgm:pt>
    <dgm:pt modelId="{3B16261D-9D37-4629-86D1-AE1DF248DC44}" type="pres">
      <dgm:prSet presAssocID="{48509F4A-000E-407B-A926-F51AC9059233}" presName="vert1" presStyleCnt="0"/>
      <dgm:spPr/>
    </dgm:pt>
  </dgm:ptLst>
  <dgm:cxnLst>
    <dgm:cxn modelId="{EDF61D07-3B4F-4813-AE6C-D93DE060DFBA}" srcId="{A95E5B57-FB1F-4216-9C9F-34923681EB30}" destId="{48509F4A-000E-407B-A926-F51AC9059233}" srcOrd="3" destOrd="0" parTransId="{A72FB841-FD2E-4F44-AE65-057AA29071C7}" sibTransId="{8D45CB1D-FB10-4AA0-BAEE-EC2214C35B5B}"/>
    <dgm:cxn modelId="{AA505114-A18C-47E7-A029-F895CE714ECB}" srcId="{A95E5B57-FB1F-4216-9C9F-34923681EB30}" destId="{77DC99CC-4A01-48D1-9C35-3C768E186970}" srcOrd="0" destOrd="0" parTransId="{36E84B91-6718-4CBB-8C5E-0CDED3392913}" sibTransId="{BD634B77-FED6-414C-9FDF-A7A4BA2C7E71}"/>
    <dgm:cxn modelId="{1BA3432A-DF9A-45C8-A944-8008073F2188}" type="presOf" srcId="{2301F771-F0F9-4BE2-9736-1F3D48272AF5}" destId="{CE95AE19-CBCD-4AB9-AEF4-F2085BA1D499}" srcOrd="0" destOrd="0" presId="urn:microsoft.com/office/officeart/2008/layout/LinedList"/>
    <dgm:cxn modelId="{9884B160-E014-4005-8708-684DB6F3CCE3}" srcId="{A95E5B57-FB1F-4216-9C9F-34923681EB30}" destId="{2301F771-F0F9-4BE2-9736-1F3D48272AF5}" srcOrd="2" destOrd="0" parTransId="{380623BB-DC57-46A0-A4BF-9BB43E3276A5}" sibTransId="{DB355A7C-C630-4415-BAC2-FDC6EADBA241}"/>
    <dgm:cxn modelId="{690D6C6E-0095-43BB-A6F6-BD10170D3C9A}" type="presOf" srcId="{48509F4A-000E-407B-A926-F51AC9059233}" destId="{5BF2D092-A75B-43C0-89A0-9B86C47C102B}" srcOrd="0" destOrd="0" presId="urn:microsoft.com/office/officeart/2008/layout/LinedList"/>
    <dgm:cxn modelId="{B18ACD6E-8A87-42AC-AFEF-79553F0A3D75}" srcId="{A95E5B57-FB1F-4216-9C9F-34923681EB30}" destId="{951F8972-C7EF-4850-B03C-8AF6BD0D9881}" srcOrd="1" destOrd="0" parTransId="{B38FE76D-7B6E-421A-9865-2022C3674E6A}" sibTransId="{90317B53-CE46-4261-915B-7E5E61D0826A}"/>
    <dgm:cxn modelId="{FC364254-C408-4DFE-AC32-0241194AC0D7}" type="presOf" srcId="{951F8972-C7EF-4850-B03C-8AF6BD0D9881}" destId="{3E914447-777E-4BD6-9663-767E88B80D71}" srcOrd="0" destOrd="0" presId="urn:microsoft.com/office/officeart/2008/layout/LinedList"/>
    <dgm:cxn modelId="{672231E0-F00D-418D-985B-4441FFA3FC8A}" type="presOf" srcId="{77DC99CC-4A01-48D1-9C35-3C768E186970}" destId="{6B763604-6C74-4EED-980A-A6DCF6827A36}" srcOrd="0" destOrd="0" presId="urn:microsoft.com/office/officeart/2008/layout/LinedList"/>
    <dgm:cxn modelId="{1A6F56F1-736F-4D24-A8B3-8E250145746B}" type="presOf" srcId="{A95E5B57-FB1F-4216-9C9F-34923681EB30}" destId="{EBA198A9-F98F-4DE9-BE4D-40D5089B5D73}" srcOrd="0" destOrd="0" presId="urn:microsoft.com/office/officeart/2008/layout/LinedList"/>
    <dgm:cxn modelId="{7E8C14F0-24BC-4464-B160-E0B70F30C164}" type="presParOf" srcId="{EBA198A9-F98F-4DE9-BE4D-40D5089B5D73}" destId="{06A027AC-E8E1-4033-900E-FC69DF1E5500}" srcOrd="0" destOrd="0" presId="urn:microsoft.com/office/officeart/2008/layout/LinedList"/>
    <dgm:cxn modelId="{5DCF9B35-7D57-49E0-B40E-76A755F52EBA}" type="presParOf" srcId="{EBA198A9-F98F-4DE9-BE4D-40D5089B5D73}" destId="{4EF86E94-230A-4C7A-9B24-D3CD49E41A3F}" srcOrd="1" destOrd="0" presId="urn:microsoft.com/office/officeart/2008/layout/LinedList"/>
    <dgm:cxn modelId="{7F4884E4-8503-47B0-B59A-553FA1799F7C}" type="presParOf" srcId="{4EF86E94-230A-4C7A-9B24-D3CD49E41A3F}" destId="{6B763604-6C74-4EED-980A-A6DCF6827A36}" srcOrd="0" destOrd="0" presId="urn:microsoft.com/office/officeart/2008/layout/LinedList"/>
    <dgm:cxn modelId="{24CB97D6-2B5E-49D2-AB1C-49585E72E811}" type="presParOf" srcId="{4EF86E94-230A-4C7A-9B24-D3CD49E41A3F}" destId="{17FC83A3-8FFA-492B-8E88-481AAED99F9E}" srcOrd="1" destOrd="0" presId="urn:microsoft.com/office/officeart/2008/layout/LinedList"/>
    <dgm:cxn modelId="{92257EC6-7E36-40C7-AA17-5B4E35849EF4}" type="presParOf" srcId="{EBA198A9-F98F-4DE9-BE4D-40D5089B5D73}" destId="{3EB617F0-0473-49C1-AC85-39F15B7EDF7A}" srcOrd="2" destOrd="0" presId="urn:microsoft.com/office/officeart/2008/layout/LinedList"/>
    <dgm:cxn modelId="{94F4006A-1142-4725-A995-1ACC1DC7DEEC}" type="presParOf" srcId="{EBA198A9-F98F-4DE9-BE4D-40D5089B5D73}" destId="{9D35990C-CCE4-48D4-B27F-A1D999D27CF1}" srcOrd="3" destOrd="0" presId="urn:microsoft.com/office/officeart/2008/layout/LinedList"/>
    <dgm:cxn modelId="{1FCA1263-2AC3-45BF-BCCA-8EABD8BE5E29}" type="presParOf" srcId="{9D35990C-CCE4-48D4-B27F-A1D999D27CF1}" destId="{3E914447-777E-4BD6-9663-767E88B80D71}" srcOrd="0" destOrd="0" presId="urn:microsoft.com/office/officeart/2008/layout/LinedList"/>
    <dgm:cxn modelId="{47CEA640-ABE5-440C-8C5A-655DCFDA5667}" type="presParOf" srcId="{9D35990C-CCE4-48D4-B27F-A1D999D27CF1}" destId="{E3198487-E33C-4ADF-A801-FF18EDACB1B5}" srcOrd="1" destOrd="0" presId="urn:microsoft.com/office/officeart/2008/layout/LinedList"/>
    <dgm:cxn modelId="{00DC8EF2-941D-4226-BF37-CFDF9C55D12E}" type="presParOf" srcId="{EBA198A9-F98F-4DE9-BE4D-40D5089B5D73}" destId="{CC17716E-47C1-4820-BBA9-C4DCD665B8C4}" srcOrd="4" destOrd="0" presId="urn:microsoft.com/office/officeart/2008/layout/LinedList"/>
    <dgm:cxn modelId="{14A13696-9158-4C97-A51D-8D0D1B899082}" type="presParOf" srcId="{EBA198A9-F98F-4DE9-BE4D-40D5089B5D73}" destId="{04045E98-9F82-4157-90CF-1D700FB218BF}" srcOrd="5" destOrd="0" presId="urn:microsoft.com/office/officeart/2008/layout/LinedList"/>
    <dgm:cxn modelId="{CC444D04-1A17-42C3-BB68-F0D38E2F734F}" type="presParOf" srcId="{04045E98-9F82-4157-90CF-1D700FB218BF}" destId="{CE95AE19-CBCD-4AB9-AEF4-F2085BA1D499}" srcOrd="0" destOrd="0" presId="urn:microsoft.com/office/officeart/2008/layout/LinedList"/>
    <dgm:cxn modelId="{F07AB24C-C264-43B8-A588-F5858C51337B}" type="presParOf" srcId="{04045E98-9F82-4157-90CF-1D700FB218BF}" destId="{C0A57D04-3B3F-4F13-A6A1-7303A6A4CD9D}" srcOrd="1" destOrd="0" presId="urn:microsoft.com/office/officeart/2008/layout/LinedList"/>
    <dgm:cxn modelId="{EC6D7A63-6CE5-434F-9357-9788B4549867}" type="presParOf" srcId="{EBA198A9-F98F-4DE9-BE4D-40D5089B5D73}" destId="{D5E2521E-7EC9-4BF8-BDB0-2A23204937C9}" srcOrd="6" destOrd="0" presId="urn:microsoft.com/office/officeart/2008/layout/LinedList"/>
    <dgm:cxn modelId="{C389BB1A-90C4-4332-9B9A-D45A6793DFFC}" type="presParOf" srcId="{EBA198A9-F98F-4DE9-BE4D-40D5089B5D73}" destId="{90A10700-80B8-46B1-9427-555F2DF77980}" srcOrd="7" destOrd="0" presId="urn:microsoft.com/office/officeart/2008/layout/LinedList"/>
    <dgm:cxn modelId="{0AE7E156-DB33-47ED-BEF4-1AB1EC968922}" type="presParOf" srcId="{90A10700-80B8-46B1-9427-555F2DF77980}" destId="{5BF2D092-A75B-43C0-89A0-9B86C47C102B}" srcOrd="0" destOrd="0" presId="urn:microsoft.com/office/officeart/2008/layout/LinedList"/>
    <dgm:cxn modelId="{66B014FD-C99A-4EC1-A695-5C5A25019BBA}" type="presParOf" srcId="{90A10700-80B8-46B1-9427-555F2DF77980}" destId="{3B16261D-9D37-4629-86D1-AE1DF248DC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870F211-AE9B-4352-A653-5008B0E99A2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9FB502-645E-4DBB-A55D-E44206488A5F}">
      <dgm:prSet/>
      <dgm:spPr/>
      <dgm:t>
        <a:bodyPr/>
        <a:lstStyle/>
        <a:p>
          <a:r>
            <a:rPr lang="en-US"/>
            <a:t>AUC (Area Under ROC Curve) measures class separability</a:t>
          </a:r>
        </a:p>
      </dgm:t>
    </dgm:pt>
    <dgm:pt modelId="{57DB7CEF-52D4-4CB1-80C7-E029EF7B4CF3}" type="parTrans" cxnId="{14FAFA44-41E7-459B-9D7A-31C5AB760470}">
      <dgm:prSet/>
      <dgm:spPr/>
      <dgm:t>
        <a:bodyPr/>
        <a:lstStyle/>
        <a:p>
          <a:endParaRPr lang="en-US"/>
        </a:p>
      </dgm:t>
    </dgm:pt>
    <dgm:pt modelId="{EB4B8BB4-8151-4240-AACA-8371083273A8}" type="sibTrans" cxnId="{14FAFA44-41E7-459B-9D7A-31C5AB760470}">
      <dgm:prSet/>
      <dgm:spPr/>
      <dgm:t>
        <a:bodyPr/>
        <a:lstStyle/>
        <a:p>
          <a:endParaRPr lang="en-US"/>
        </a:p>
      </dgm:t>
    </dgm:pt>
    <dgm:pt modelId="{6DAA6CAA-2F63-473D-B774-BA013448337D}">
      <dgm:prSet/>
      <dgm:spPr/>
      <dgm:t>
        <a:bodyPr/>
        <a:lstStyle/>
        <a:p>
          <a:r>
            <a:rPr lang="en-US"/>
            <a:t>On some external datasets the AUC looked surprisingly high</a:t>
          </a:r>
        </a:p>
      </dgm:t>
    </dgm:pt>
    <dgm:pt modelId="{3B81EA80-0A57-43DA-9B66-2230EBDEAA14}" type="parTrans" cxnId="{14761642-8301-41C8-8DF5-3911D2263249}">
      <dgm:prSet/>
      <dgm:spPr/>
      <dgm:t>
        <a:bodyPr/>
        <a:lstStyle/>
        <a:p>
          <a:endParaRPr lang="en-US"/>
        </a:p>
      </dgm:t>
    </dgm:pt>
    <dgm:pt modelId="{4B56A173-BA15-44A6-8043-0E972257ECE8}" type="sibTrans" cxnId="{14761642-8301-41C8-8DF5-3911D2263249}">
      <dgm:prSet/>
      <dgm:spPr/>
      <dgm:t>
        <a:bodyPr/>
        <a:lstStyle/>
        <a:p>
          <a:endParaRPr lang="en-US"/>
        </a:p>
      </dgm:t>
    </dgm:pt>
    <dgm:pt modelId="{1EA830A3-CC91-46AE-99D0-7EEAB98829E8}">
      <dgm:prSet/>
      <dgm:spPr/>
      <dgm:t>
        <a:bodyPr/>
        <a:lstStyle/>
        <a:p>
          <a:r>
            <a:rPr lang="en-US"/>
            <a:t>Plain accuracy can be misleading with strong class imbalance</a:t>
          </a:r>
        </a:p>
      </dgm:t>
    </dgm:pt>
    <dgm:pt modelId="{A8B1864E-5874-48FC-B801-E44DDB1213CB}" type="parTrans" cxnId="{61D5E6CC-3B4C-45BD-8A3F-F057529F0A4F}">
      <dgm:prSet/>
      <dgm:spPr/>
      <dgm:t>
        <a:bodyPr/>
        <a:lstStyle/>
        <a:p>
          <a:endParaRPr lang="en-US"/>
        </a:p>
      </dgm:t>
    </dgm:pt>
    <dgm:pt modelId="{B409E39C-5A00-4519-B99B-B4FE9E09E8D6}" type="sibTrans" cxnId="{61D5E6CC-3B4C-45BD-8A3F-F057529F0A4F}">
      <dgm:prSet/>
      <dgm:spPr/>
      <dgm:t>
        <a:bodyPr/>
        <a:lstStyle/>
        <a:p>
          <a:endParaRPr lang="en-US"/>
        </a:p>
      </dgm:t>
    </dgm:pt>
    <dgm:pt modelId="{E672FD73-C73A-46C6-ABFC-B91A3FBED80A}">
      <dgm:prSet/>
      <dgm:spPr/>
      <dgm:t>
        <a:bodyPr/>
        <a:lstStyle/>
        <a:p>
          <a:r>
            <a:rPr lang="en-US"/>
            <a:t>CheXpert is extremely skewed (~96% abnormal)</a:t>
          </a:r>
        </a:p>
      </dgm:t>
    </dgm:pt>
    <dgm:pt modelId="{B3C84C67-0192-4ECD-BD23-B3724795361E}" type="parTrans" cxnId="{91A441B3-AAA5-4F9B-99E7-E5BB355FEF38}">
      <dgm:prSet/>
      <dgm:spPr/>
      <dgm:t>
        <a:bodyPr/>
        <a:lstStyle/>
        <a:p>
          <a:endParaRPr lang="en-US"/>
        </a:p>
      </dgm:t>
    </dgm:pt>
    <dgm:pt modelId="{6285D9AC-A4CA-4542-821D-15981A0514DA}" type="sibTrans" cxnId="{91A441B3-AAA5-4F9B-99E7-E5BB355FEF38}">
      <dgm:prSet/>
      <dgm:spPr/>
      <dgm:t>
        <a:bodyPr/>
        <a:lstStyle/>
        <a:p>
          <a:endParaRPr lang="en-US"/>
        </a:p>
      </dgm:t>
    </dgm:pt>
    <dgm:pt modelId="{57DE86BA-E48E-48E4-A904-4D2CA725FB5E}" type="pres">
      <dgm:prSet presAssocID="{3870F211-AE9B-4352-A653-5008B0E99A26}" presName="linear" presStyleCnt="0">
        <dgm:presLayoutVars>
          <dgm:animLvl val="lvl"/>
          <dgm:resizeHandles val="exact"/>
        </dgm:presLayoutVars>
      </dgm:prSet>
      <dgm:spPr/>
    </dgm:pt>
    <dgm:pt modelId="{2D51D6B3-7DB0-42CA-A70A-7F37208E97B2}" type="pres">
      <dgm:prSet presAssocID="{829FB502-645E-4DBB-A55D-E44206488A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98E336-8F83-4982-B8CE-37A63ED87410}" type="pres">
      <dgm:prSet presAssocID="{EB4B8BB4-8151-4240-AACA-8371083273A8}" presName="spacer" presStyleCnt="0"/>
      <dgm:spPr/>
    </dgm:pt>
    <dgm:pt modelId="{42AF9F6E-5E3D-470B-962D-A408F727E2A2}" type="pres">
      <dgm:prSet presAssocID="{6DAA6CAA-2F63-473D-B774-BA01344833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1CE12E4-54FB-4F9E-BC80-9CA57A03C2CC}" type="pres">
      <dgm:prSet presAssocID="{4B56A173-BA15-44A6-8043-0E972257ECE8}" presName="spacer" presStyleCnt="0"/>
      <dgm:spPr/>
    </dgm:pt>
    <dgm:pt modelId="{8E4D9663-A238-4FCD-A9B1-64A6E6109E25}" type="pres">
      <dgm:prSet presAssocID="{1EA830A3-CC91-46AE-99D0-7EEAB98829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AABA2CC-9FFC-4B72-B591-A410045183B0}" type="pres">
      <dgm:prSet presAssocID="{B409E39C-5A00-4519-B99B-B4FE9E09E8D6}" presName="spacer" presStyleCnt="0"/>
      <dgm:spPr/>
    </dgm:pt>
    <dgm:pt modelId="{59E325B8-8ED8-409E-9162-00E0104F6FB7}" type="pres">
      <dgm:prSet presAssocID="{E672FD73-C73A-46C6-ABFC-B91A3FBED8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1F3D507-FF74-4C29-A162-F2C7DF66F371}" type="presOf" srcId="{829FB502-645E-4DBB-A55D-E44206488A5F}" destId="{2D51D6B3-7DB0-42CA-A70A-7F37208E97B2}" srcOrd="0" destOrd="0" presId="urn:microsoft.com/office/officeart/2005/8/layout/vList2"/>
    <dgm:cxn modelId="{14761642-8301-41C8-8DF5-3911D2263249}" srcId="{3870F211-AE9B-4352-A653-5008B0E99A26}" destId="{6DAA6CAA-2F63-473D-B774-BA013448337D}" srcOrd="1" destOrd="0" parTransId="{3B81EA80-0A57-43DA-9B66-2230EBDEAA14}" sibTransId="{4B56A173-BA15-44A6-8043-0E972257ECE8}"/>
    <dgm:cxn modelId="{14FAFA44-41E7-459B-9D7A-31C5AB760470}" srcId="{3870F211-AE9B-4352-A653-5008B0E99A26}" destId="{829FB502-645E-4DBB-A55D-E44206488A5F}" srcOrd="0" destOrd="0" parTransId="{57DB7CEF-52D4-4CB1-80C7-E029EF7B4CF3}" sibTransId="{EB4B8BB4-8151-4240-AACA-8371083273A8}"/>
    <dgm:cxn modelId="{1E550272-389A-4699-9195-E61FC17F5F87}" type="presOf" srcId="{E672FD73-C73A-46C6-ABFC-B91A3FBED80A}" destId="{59E325B8-8ED8-409E-9162-00E0104F6FB7}" srcOrd="0" destOrd="0" presId="urn:microsoft.com/office/officeart/2005/8/layout/vList2"/>
    <dgm:cxn modelId="{AAA40690-4DE9-4CCE-909F-5CF15F60A303}" type="presOf" srcId="{3870F211-AE9B-4352-A653-5008B0E99A26}" destId="{57DE86BA-E48E-48E4-A904-4D2CA725FB5E}" srcOrd="0" destOrd="0" presId="urn:microsoft.com/office/officeart/2005/8/layout/vList2"/>
    <dgm:cxn modelId="{1E445BAE-4300-4080-BECB-0B0FC376AD47}" type="presOf" srcId="{6DAA6CAA-2F63-473D-B774-BA013448337D}" destId="{42AF9F6E-5E3D-470B-962D-A408F727E2A2}" srcOrd="0" destOrd="0" presId="urn:microsoft.com/office/officeart/2005/8/layout/vList2"/>
    <dgm:cxn modelId="{91A441B3-AAA5-4F9B-99E7-E5BB355FEF38}" srcId="{3870F211-AE9B-4352-A653-5008B0E99A26}" destId="{E672FD73-C73A-46C6-ABFC-B91A3FBED80A}" srcOrd="3" destOrd="0" parTransId="{B3C84C67-0192-4ECD-BD23-B3724795361E}" sibTransId="{6285D9AC-A4CA-4542-821D-15981A0514DA}"/>
    <dgm:cxn modelId="{61D5E6CC-3B4C-45BD-8A3F-F057529F0A4F}" srcId="{3870F211-AE9B-4352-A653-5008B0E99A26}" destId="{1EA830A3-CC91-46AE-99D0-7EEAB98829E8}" srcOrd="2" destOrd="0" parTransId="{A8B1864E-5874-48FC-B801-E44DDB1213CB}" sibTransId="{B409E39C-5A00-4519-B99B-B4FE9E09E8D6}"/>
    <dgm:cxn modelId="{20EE95D8-4986-4801-B164-3F398216074C}" type="presOf" srcId="{1EA830A3-CC91-46AE-99D0-7EEAB98829E8}" destId="{8E4D9663-A238-4FCD-A9B1-64A6E6109E25}" srcOrd="0" destOrd="0" presId="urn:microsoft.com/office/officeart/2005/8/layout/vList2"/>
    <dgm:cxn modelId="{FEBA6664-8A3F-4057-B3E3-C8168A543D6C}" type="presParOf" srcId="{57DE86BA-E48E-48E4-A904-4D2CA725FB5E}" destId="{2D51D6B3-7DB0-42CA-A70A-7F37208E97B2}" srcOrd="0" destOrd="0" presId="urn:microsoft.com/office/officeart/2005/8/layout/vList2"/>
    <dgm:cxn modelId="{6668F051-9854-4D1D-8858-567A56267CD2}" type="presParOf" srcId="{57DE86BA-E48E-48E4-A904-4D2CA725FB5E}" destId="{7898E336-8F83-4982-B8CE-37A63ED87410}" srcOrd="1" destOrd="0" presId="urn:microsoft.com/office/officeart/2005/8/layout/vList2"/>
    <dgm:cxn modelId="{0D40C715-3930-48A2-81F6-EAB2E751FFBC}" type="presParOf" srcId="{57DE86BA-E48E-48E4-A904-4D2CA725FB5E}" destId="{42AF9F6E-5E3D-470B-962D-A408F727E2A2}" srcOrd="2" destOrd="0" presId="urn:microsoft.com/office/officeart/2005/8/layout/vList2"/>
    <dgm:cxn modelId="{ADEB7C27-9E7E-4BB9-BCFD-8C481F0D526B}" type="presParOf" srcId="{57DE86BA-E48E-48E4-A904-4D2CA725FB5E}" destId="{61CE12E4-54FB-4F9E-BC80-9CA57A03C2CC}" srcOrd="3" destOrd="0" presId="urn:microsoft.com/office/officeart/2005/8/layout/vList2"/>
    <dgm:cxn modelId="{DD960489-0545-40A0-9E14-43A1C6B6008A}" type="presParOf" srcId="{57DE86BA-E48E-48E4-A904-4D2CA725FB5E}" destId="{8E4D9663-A238-4FCD-A9B1-64A6E6109E25}" srcOrd="4" destOrd="0" presId="urn:microsoft.com/office/officeart/2005/8/layout/vList2"/>
    <dgm:cxn modelId="{8ED1F76D-9D25-461A-B7F2-D3BA6D65F4E7}" type="presParOf" srcId="{57DE86BA-E48E-48E4-A904-4D2CA725FB5E}" destId="{4AABA2CC-9FFC-4B72-B591-A410045183B0}" srcOrd="5" destOrd="0" presId="urn:microsoft.com/office/officeart/2005/8/layout/vList2"/>
    <dgm:cxn modelId="{255A43FA-77EE-4955-9C19-AAADE1CC4EEC}" type="presParOf" srcId="{57DE86BA-E48E-48E4-A904-4D2CA725FB5E}" destId="{59E325B8-8ED8-409E-9162-00E0104F6FB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13DF458-DFD8-47CC-87CD-4319D14BCA7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05F325C-35D4-42EC-8A77-3926174CC55F}">
      <dgm:prSet/>
      <dgm:spPr/>
      <dgm:t>
        <a:bodyPr/>
        <a:lstStyle/>
        <a:p>
          <a:r>
            <a:rPr lang="en-US"/>
            <a:t>Balanced Accuracy = average of sensitivity and specificity</a:t>
          </a:r>
        </a:p>
      </dgm:t>
    </dgm:pt>
    <dgm:pt modelId="{F97B655A-87E3-4402-A436-256D1363C1FE}" type="parTrans" cxnId="{7BA6FFB2-7E61-485E-AB44-6EA26B03F7A7}">
      <dgm:prSet/>
      <dgm:spPr/>
      <dgm:t>
        <a:bodyPr/>
        <a:lstStyle/>
        <a:p>
          <a:endParaRPr lang="en-US"/>
        </a:p>
      </dgm:t>
    </dgm:pt>
    <dgm:pt modelId="{AADB6FD6-EBB6-44BD-A920-996F645EC2F9}" type="sibTrans" cxnId="{7BA6FFB2-7E61-485E-AB44-6EA26B03F7A7}">
      <dgm:prSet/>
      <dgm:spPr/>
      <dgm:t>
        <a:bodyPr/>
        <a:lstStyle/>
        <a:p>
          <a:endParaRPr lang="en-US"/>
        </a:p>
      </dgm:t>
    </dgm:pt>
    <dgm:pt modelId="{C8C3B715-F875-4BE0-AFD4-EF82FE6D135B}">
      <dgm:prSet/>
      <dgm:spPr/>
      <dgm:t>
        <a:bodyPr/>
        <a:lstStyle/>
        <a:p>
          <a:r>
            <a:rPr lang="en-US"/>
            <a:t>Gives equal weight to minority and majority class</a:t>
          </a:r>
        </a:p>
      </dgm:t>
    </dgm:pt>
    <dgm:pt modelId="{E2BCDAC9-82B9-4235-811B-A496CAB657F8}" type="parTrans" cxnId="{1D6D41C5-17F7-4E8C-9B5E-D4A310FAB5C4}">
      <dgm:prSet/>
      <dgm:spPr/>
      <dgm:t>
        <a:bodyPr/>
        <a:lstStyle/>
        <a:p>
          <a:endParaRPr lang="en-US"/>
        </a:p>
      </dgm:t>
    </dgm:pt>
    <dgm:pt modelId="{87A3328A-B197-470C-A18F-159041DB1EC7}" type="sibTrans" cxnId="{1D6D41C5-17F7-4E8C-9B5E-D4A310FAB5C4}">
      <dgm:prSet/>
      <dgm:spPr/>
      <dgm:t>
        <a:bodyPr/>
        <a:lstStyle/>
        <a:p>
          <a:endParaRPr lang="en-US"/>
        </a:p>
      </dgm:t>
    </dgm:pt>
    <dgm:pt modelId="{85053EC0-87FC-4D9B-8750-CB87D2DC2ED3}">
      <dgm:prSet/>
      <dgm:spPr/>
      <dgm:t>
        <a:bodyPr/>
        <a:lstStyle/>
        <a:p>
          <a:r>
            <a:rPr lang="en-US"/>
            <a:t>Prevents ‘fake’ high scores from trivial majority‑class predictions</a:t>
          </a:r>
        </a:p>
      </dgm:t>
    </dgm:pt>
    <dgm:pt modelId="{ABCCDEF7-FA66-4779-AEB2-871EFE7D0E2D}" type="parTrans" cxnId="{E1CFE7DA-F374-40CA-BF65-5CB6D8D2A416}">
      <dgm:prSet/>
      <dgm:spPr/>
      <dgm:t>
        <a:bodyPr/>
        <a:lstStyle/>
        <a:p>
          <a:endParaRPr lang="en-US"/>
        </a:p>
      </dgm:t>
    </dgm:pt>
    <dgm:pt modelId="{ABEECC3C-5B74-47D9-811B-710C2260D472}" type="sibTrans" cxnId="{E1CFE7DA-F374-40CA-BF65-5CB6D8D2A416}">
      <dgm:prSet/>
      <dgm:spPr/>
      <dgm:t>
        <a:bodyPr/>
        <a:lstStyle/>
        <a:p>
          <a:endParaRPr lang="en-US"/>
        </a:p>
      </dgm:t>
    </dgm:pt>
    <dgm:pt modelId="{9ED2BC66-EB96-4FB9-94EF-79E9E038AC1B}">
      <dgm:prSet/>
      <dgm:spPr/>
      <dgm:t>
        <a:bodyPr/>
        <a:lstStyle/>
        <a:p>
          <a:r>
            <a:rPr lang="en-US"/>
            <a:t>Crucial for cross‑dataset comparison with different prevalences</a:t>
          </a:r>
        </a:p>
      </dgm:t>
    </dgm:pt>
    <dgm:pt modelId="{7FFF4743-1C19-4424-B9C5-968BD82F6078}" type="parTrans" cxnId="{ED8D7B25-F0F6-4F8E-9A91-E708701AB725}">
      <dgm:prSet/>
      <dgm:spPr/>
      <dgm:t>
        <a:bodyPr/>
        <a:lstStyle/>
        <a:p>
          <a:endParaRPr lang="en-US"/>
        </a:p>
      </dgm:t>
    </dgm:pt>
    <dgm:pt modelId="{978A7183-139F-41CF-A123-DE7EBAD807D2}" type="sibTrans" cxnId="{ED8D7B25-F0F6-4F8E-9A91-E708701AB725}">
      <dgm:prSet/>
      <dgm:spPr/>
      <dgm:t>
        <a:bodyPr/>
        <a:lstStyle/>
        <a:p>
          <a:endParaRPr lang="en-US"/>
        </a:p>
      </dgm:t>
    </dgm:pt>
    <dgm:pt modelId="{BDB52E75-AAA4-403A-AD44-B45CF00A55B5}" type="pres">
      <dgm:prSet presAssocID="{E13DF458-DFD8-47CC-87CD-4319D14BCA72}" presName="vert0" presStyleCnt="0">
        <dgm:presLayoutVars>
          <dgm:dir/>
          <dgm:animOne val="branch"/>
          <dgm:animLvl val="lvl"/>
        </dgm:presLayoutVars>
      </dgm:prSet>
      <dgm:spPr/>
    </dgm:pt>
    <dgm:pt modelId="{CF2C732E-C4FC-450E-9570-DD9C9FFA940C}" type="pres">
      <dgm:prSet presAssocID="{305F325C-35D4-42EC-8A77-3926174CC55F}" presName="thickLine" presStyleLbl="alignNode1" presStyleIdx="0" presStyleCnt="4"/>
      <dgm:spPr/>
    </dgm:pt>
    <dgm:pt modelId="{340F4259-32BA-4AEC-98C8-A538D9D58E1A}" type="pres">
      <dgm:prSet presAssocID="{305F325C-35D4-42EC-8A77-3926174CC55F}" presName="horz1" presStyleCnt="0"/>
      <dgm:spPr/>
    </dgm:pt>
    <dgm:pt modelId="{A2987715-AE28-4E5F-9B49-8F6E4D59DBF9}" type="pres">
      <dgm:prSet presAssocID="{305F325C-35D4-42EC-8A77-3926174CC55F}" presName="tx1" presStyleLbl="revTx" presStyleIdx="0" presStyleCnt="4"/>
      <dgm:spPr/>
    </dgm:pt>
    <dgm:pt modelId="{FCF2EA1D-375E-4B77-ADB9-F0010D100B01}" type="pres">
      <dgm:prSet presAssocID="{305F325C-35D4-42EC-8A77-3926174CC55F}" presName="vert1" presStyleCnt="0"/>
      <dgm:spPr/>
    </dgm:pt>
    <dgm:pt modelId="{5C5DBD52-2126-4753-9B5F-13B2D094BBBE}" type="pres">
      <dgm:prSet presAssocID="{C8C3B715-F875-4BE0-AFD4-EF82FE6D135B}" presName="thickLine" presStyleLbl="alignNode1" presStyleIdx="1" presStyleCnt="4"/>
      <dgm:spPr/>
    </dgm:pt>
    <dgm:pt modelId="{A3672E82-F9C6-465C-A727-29C311953BB2}" type="pres">
      <dgm:prSet presAssocID="{C8C3B715-F875-4BE0-AFD4-EF82FE6D135B}" presName="horz1" presStyleCnt="0"/>
      <dgm:spPr/>
    </dgm:pt>
    <dgm:pt modelId="{6A0F9780-2CCE-48A5-ABE4-447AA7E2D783}" type="pres">
      <dgm:prSet presAssocID="{C8C3B715-F875-4BE0-AFD4-EF82FE6D135B}" presName="tx1" presStyleLbl="revTx" presStyleIdx="1" presStyleCnt="4"/>
      <dgm:spPr/>
    </dgm:pt>
    <dgm:pt modelId="{97F58461-3981-401A-8562-A68DA20BAC47}" type="pres">
      <dgm:prSet presAssocID="{C8C3B715-F875-4BE0-AFD4-EF82FE6D135B}" presName="vert1" presStyleCnt="0"/>
      <dgm:spPr/>
    </dgm:pt>
    <dgm:pt modelId="{C8003782-8EAC-4144-8DAD-7ED832525C4E}" type="pres">
      <dgm:prSet presAssocID="{85053EC0-87FC-4D9B-8750-CB87D2DC2ED3}" presName="thickLine" presStyleLbl="alignNode1" presStyleIdx="2" presStyleCnt="4"/>
      <dgm:spPr/>
    </dgm:pt>
    <dgm:pt modelId="{60D9866F-64A4-4606-93C5-D47844CC3001}" type="pres">
      <dgm:prSet presAssocID="{85053EC0-87FC-4D9B-8750-CB87D2DC2ED3}" presName="horz1" presStyleCnt="0"/>
      <dgm:spPr/>
    </dgm:pt>
    <dgm:pt modelId="{955A34C9-8057-4FB1-8B8F-988728D55DBD}" type="pres">
      <dgm:prSet presAssocID="{85053EC0-87FC-4D9B-8750-CB87D2DC2ED3}" presName="tx1" presStyleLbl="revTx" presStyleIdx="2" presStyleCnt="4"/>
      <dgm:spPr/>
    </dgm:pt>
    <dgm:pt modelId="{F2DAC9C0-81DD-4366-9B92-7B0AF0F509E7}" type="pres">
      <dgm:prSet presAssocID="{85053EC0-87FC-4D9B-8750-CB87D2DC2ED3}" presName="vert1" presStyleCnt="0"/>
      <dgm:spPr/>
    </dgm:pt>
    <dgm:pt modelId="{8734478E-3A7B-4323-B3E1-3272586498F9}" type="pres">
      <dgm:prSet presAssocID="{9ED2BC66-EB96-4FB9-94EF-79E9E038AC1B}" presName="thickLine" presStyleLbl="alignNode1" presStyleIdx="3" presStyleCnt="4"/>
      <dgm:spPr/>
    </dgm:pt>
    <dgm:pt modelId="{DFF0F728-EACC-49C8-ABC6-C77E7095F7CF}" type="pres">
      <dgm:prSet presAssocID="{9ED2BC66-EB96-4FB9-94EF-79E9E038AC1B}" presName="horz1" presStyleCnt="0"/>
      <dgm:spPr/>
    </dgm:pt>
    <dgm:pt modelId="{741681FB-B2A9-4313-895E-73A0E76216B2}" type="pres">
      <dgm:prSet presAssocID="{9ED2BC66-EB96-4FB9-94EF-79E9E038AC1B}" presName="tx1" presStyleLbl="revTx" presStyleIdx="3" presStyleCnt="4"/>
      <dgm:spPr/>
    </dgm:pt>
    <dgm:pt modelId="{79DACE69-0994-4CF6-B5C8-83FE74E3790C}" type="pres">
      <dgm:prSet presAssocID="{9ED2BC66-EB96-4FB9-94EF-79E9E038AC1B}" presName="vert1" presStyleCnt="0"/>
      <dgm:spPr/>
    </dgm:pt>
  </dgm:ptLst>
  <dgm:cxnLst>
    <dgm:cxn modelId="{ED8D7B25-F0F6-4F8E-9A91-E708701AB725}" srcId="{E13DF458-DFD8-47CC-87CD-4319D14BCA72}" destId="{9ED2BC66-EB96-4FB9-94EF-79E9E038AC1B}" srcOrd="3" destOrd="0" parTransId="{7FFF4743-1C19-4424-B9C5-968BD82F6078}" sibTransId="{978A7183-139F-41CF-A123-DE7EBAD807D2}"/>
    <dgm:cxn modelId="{895F0E3F-DFE9-4374-BD78-236E06D4370B}" type="presOf" srcId="{E13DF458-DFD8-47CC-87CD-4319D14BCA72}" destId="{BDB52E75-AAA4-403A-AD44-B45CF00A55B5}" srcOrd="0" destOrd="0" presId="urn:microsoft.com/office/officeart/2008/layout/LinedList"/>
    <dgm:cxn modelId="{38F95565-8992-4758-88BA-5F6C0D469AE5}" type="presOf" srcId="{85053EC0-87FC-4D9B-8750-CB87D2DC2ED3}" destId="{955A34C9-8057-4FB1-8B8F-988728D55DBD}" srcOrd="0" destOrd="0" presId="urn:microsoft.com/office/officeart/2008/layout/LinedList"/>
    <dgm:cxn modelId="{ADEEF454-5C24-4424-9B48-358982E1CC92}" type="presOf" srcId="{9ED2BC66-EB96-4FB9-94EF-79E9E038AC1B}" destId="{741681FB-B2A9-4313-895E-73A0E76216B2}" srcOrd="0" destOrd="0" presId="urn:microsoft.com/office/officeart/2008/layout/LinedList"/>
    <dgm:cxn modelId="{7BA6FFB2-7E61-485E-AB44-6EA26B03F7A7}" srcId="{E13DF458-DFD8-47CC-87CD-4319D14BCA72}" destId="{305F325C-35D4-42EC-8A77-3926174CC55F}" srcOrd="0" destOrd="0" parTransId="{F97B655A-87E3-4402-A436-256D1363C1FE}" sibTransId="{AADB6FD6-EBB6-44BD-A920-996F645EC2F9}"/>
    <dgm:cxn modelId="{2779FEB7-6D11-4832-9C8C-E15B7AB294D6}" type="presOf" srcId="{C8C3B715-F875-4BE0-AFD4-EF82FE6D135B}" destId="{6A0F9780-2CCE-48A5-ABE4-447AA7E2D783}" srcOrd="0" destOrd="0" presId="urn:microsoft.com/office/officeart/2008/layout/LinedList"/>
    <dgm:cxn modelId="{1D6D41C5-17F7-4E8C-9B5E-D4A310FAB5C4}" srcId="{E13DF458-DFD8-47CC-87CD-4319D14BCA72}" destId="{C8C3B715-F875-4BE0-AFD4-EF82FE6D135B}" srcOrd="1" destOrd="0" parTransId="{E2BCDAC9-82B9-4235-811B-A496CAB657F8}" sibTransId="{87A3328A-B197-470C-A18F-159041DB1EC7}"/>
    <dgm:cxn modelId="{E1CFE7DA-F374-40CA-BF65-5CB6D8D2A416}" srcId="{E13DF458-DFD8-47CC-87CD-4319D14BCA72}" destId="{85053EC0-87FC-4D9B-8750-CB87D2DC2ED3}" srcOrd="2" destOrd="0" parTransId="{ABCCDEF7-FA66-4779-AEB2-871EFE7D0E2D}" sibTransId="{ABEECC3C-5B74-47D9-811B-710C2260D472}"/>
    <dgm:cxn modelId="{BBEDF1E2-0EF2-481A-8E0B-75B8AAD02343}" type="presOf" srcId="{305F325C-35D4-42EC-8A77-3926174CC55F}" destId="{A2987715-AE28-4E5F-9B49-8F6E4D59DBF9}" srcOrd="0" destOrd="0" presId="urn:microsoft.com/office/officeart/2008/layout/LinedList"/>
    <dgm:cxn modelId="{32025AB5-0EA4-41D8-BEC8-8D34B172BD4E}" type="presParOf" srcId="{BDB52E75-AAA4-403A-AD44-B45CF00A55B5}" destId="{CF2C732E-C4FC-450E-9570-DD9C9FFA940C}" srcOrd="0" destOrd="0" presId="urn:microsoft.com/office/officeart/2008/layout/LinedList"/>
    <dgm:cxn modelId="{A927C7B0-29DF-4388-93B9-B40763EA0128}" type="presParOf" srcId="{BDB52E75-AAA4-403A-AD44-B45CF00A55B5}" destId="{340F4259-32BA-4AEC-98C8-A538D9D58E1A}" srcOrd="1" destOrd="0" presId="urn:microsoft.com/office/officeart/2008/layout/LinedList"/>
    <dgm:cxn modelId="{F1EC1A29-9517-4E95-B4BF-F8D7D0BD864C}" type="presParOf" srcId="{340F4259-32BA-4AEC-98C8-A538D9D58E1A}" destId="{A2987715-AE28-4E5F-9B49-8F6E4D59DBF9}" srcOrd="0" destOrd="0" presId="urn:microsoft.com/office/officeart/2008/layout/LinedList"/>
    <dgm:cxn modelId="{54675412-BF01-4A95-9A69-CF39ACE7E433}" type="presParOf" srcId="{340F4259-32BA-4AEC-98C8-A538D9D58E1A}" destId="{FCF2EA1D-375E-4B77-ADB9-F0010D100B01}" srcOrd="1" destOrd="0" presId="urn:microsoft.com/office/officeart/2008/layout/LinedList"/>
    <dgm:cxn modelId="{B37F7672-90FB-4C87-B174-7E1DCA08B787}" type="presParOf" srcId="{BDB52E75-AAA4-403A-AD44-B45CF00A55B5}" destId="{5C5DBD52-2126-4753-9B5F-13B2D094BBBE}" srcOrd="2" destOrd="0" presId="urn:microsoft.com/office/officeart/2008/layout/LinedList"/>
    <dgm:cxn modelId="{217AC0BC-1885-40B3-9877-19880E55FD5B}" type="presParOf" srcId="{BDB52E75-AAA4-403A-AD44-B45CF00A55B5}" destId="{A3672E82-F9C6-465C-A727-29C311953BB2}" srcOrd="3" destOrd="0" presId="urn:microsoft.com/office/officeart/2008/layout/LinedList"/>
    <dgm:cxn modelId="{E540981C-221C-4148-94E5-6DE5B64C887D}" type="presParOf" srcId="{A3672E82-F9C6-465C-A727-29C311953BB2}" destId="{6A0F9780-2CCE-48A5-ABE4-447AA7E2D783}" srcOrd="0" destOrd="0" presId="urn:microsoft.com/office/officeart/2008/layout/LinedList"/>
    <dgm:cxn modelId="{C5C60F87-93C5-4C99-8545-EBEB8D2BAE80}" type="presParOf" srcId="{A3672E82-F9C6-465C-A727-29C311953BB2}" destId="{97F58461-3981-401A-8562-A68DA20BAC47}" srcOrd="1" destOrd="0" presId="urn:microsoft.com/office/officeart/2008/layout/LinedList"/>
    <dgm:cxn modelId="{5CB11A99-9798-43D0-91C8-34CAAD5CE9D4}" type="presParOf" srcId="{BDB52E75-AAA4-403A-AD44-B45CF00A55B5}" destId="{C8003782-8EAC-4144-8DAD-7ED832525C4E}" srcOrd="4" destOrd="0" presId="urn:microsoft.com/office/officeart/2008/layout/LinedList"/>
    <dgm:cxn modelId="{60A09E63-FCCF-43DA-9DB5-83D114EFAC25}" type="presParOf" srcId="{BDB52E75-AAA4-403A-AD44-B45CF00A55B5}" destId="{60D9866F-64A4-4606-93C5-D47844CC3001}" srcOrd="5" destOrd="0" presId="urn:microsoft.com/office/officeart/2008/layout/LinedList"/>
    <dgm:cxn modelId="{E96C5A5C-F316-4ABC-9265-D6B10934B73A}" type="presParOf" srcId="{60D9866F-64A4-4606-93C5-D47844CC3001}" destId="{955A34C9-8057-4FB1-8B8F-988728D55DBD}" srcOrd="0" destOrd="0" presId="urn:microsoft.com/office/officeart/2008/layout/LinedList"/>
    <dgm:cxn modelId="{4B2FB1CC-B3B8-4221-A618-B6CEADD21485}" type="presParOf" srcId="{60D9866F-64A4-4606-93C5-D47844CC3001}" destId="{F2DAC9C0-81DD-4366-9B92-7B0AF0F509E7}" srcOrd="1" destOrd="0" presId="urn:microsoft.com/office/officeart/2008/layout/LinedList"/>
    <dgm:cxn modelId="{ECE43149-962E-45D7-A435-00E4C8CD2CB1}" type="presParOf" srcId="{BDB52E75-AAA4-403A-AD44-B45CF00A55B5}" destId="{8734478E-3A7B-4323-B3E1-3272586498F9}" srcOrd="6" destOrd="0" presId="urn:microsoft.com/office/officeart/2008/layout/LinedList"/>
    <dgm:cxn modelId="{64AD20EF-21C1-433D-A61E-D518BF77C750}" type="presParOf" srcId="{BDB52E75-AAA4-403A-AD44-B45CF00A55B5}" destId="{DFF0F728-EACC-49C8-ABC6-C77E7095F7CF}" srcOrd="7" destOrd="0" presId="urn:microsoft.com/office/officeart/2008/layout/LinedList"/>
    <dgm:cxn modelId="{887B9C6A-2E0F-44E1-BCFC-081256296D14}" type="presParOf" srcId="{DFF0F728-EACC-49C8-ABC6-C77E7095F7CF}" destId="{741681FB-B2A9-4313-895E-73A0E76216B2}" srcOrd="0" destOrd="0" presId="urn:microsoft.com/office/officeart/2008/layout/LinedList"/>
    <dgm:cxn modelId="{BE1697A8-1B9F-4DE9-8F8D-8C6C525BDEB6}" type="presParOf" srcId="{DFF0F728-EACC-49C8-ABC6-C77E7095F7CF}" destId="{79DACE69-0994-4CF6-B5C8-83FE74E379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900D8D5-2679-4186-B566-D498F116284B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A6A51C-2A3C-4230-A064-69E1A723E113}">
      <dgm:prSet/>
      <dgm:spPr/>
      <dgm:t>
        <a:bodyPr/>
        <a:lstStyle/>
        <a:p>
          <a:r>
            <a:rPr lang="en-US"/>
            <a:t>Deploy</a:t>
          </a:r>
        </a:p>
      </dgm:t>
    </dgm:pt>
    <dgm:pt modelId="{FC30E975-C14B-47D5-97F4-396BF27F1A9D}" type="parTrans" cxnId="{E3310A87-84D0-42D5-9718-BF8A52A8B32A}">
      <dgm:prSet/>
      <dgm:spPr/>
      <dgm:t>
        <a:bodyPr/>
        <a:lstStyle/>
        <a:p>
          <a:endParaRPr lang="en-US"/>
        </a:p>
      </dgm:t>
    </dgm:pt>
    <dgm:pt modelId="{E4F1CE9B-C638-4DEB-8619-C5C34A9F74AE}" type="sibTrans" cxnId="{E3310A87-84D0-42D5-9718-BF8A52A8B32A}">
      <dgm:prSet/>
      <dgm:spPr/>
      <dgm:t>
        <a:bodyPr/>
        <a:lstStyle/>
        <a:p>
          <a:endParaRPr lang="en-US"/>
        </a:p>
      </dgm:t>
    </dgm:pt>
    <dgm:pt modelId="{3A8D36DD-E3A8-4C8D-BD6F-DE5FA5CA212E}">
      <dgm:prSet/>
      <dgm:spPr/>
      <dgm:t>
        <a:bodyPr/>
        <a:lstStyle/>
        <a:p>
          <a:r>
            <a:rPr lang="en-US"/>
            <a:t>Deploy AE as a ‘watchdog’ next to the classifier</a:t>
          </a:r>
        </a:p>
      </dgm:t>
    </dgm:pt>
    <dgm:pt modelId="{9882DFF3-BA7F-4EED-9281-8BD1A71D51EB}" type="parTrans" cxnId="{F2998EED-9AD1-4781-AECA-692B51DD1A7E}">
      <dgm:prSet/>
      <dgm:spPr/>
      <dgm:t>
        <a:bodyPr/>
        <a:lstStyle/>
        <a:p>
          <a:endParaRPr lang="en-US"/>
        </a:p>
      </dgm:t>
    </dgm:pt>
    <dgm:pt modelId="{905BDC2A-DB75-4858-A635-C3AC03FDF415}" type="sibTrans" cxnId="{F2998EED-9AD1-4781-AECA-692B51DD1A7E}">
      <dgm:prSet/>
      <dgm:spPr/>
      <dgm:t>
        <a:bodyPr/>
        <a:lstStyle/>
        <a:p>
          <a:endParaRPr lang="en-US"/>
        </a:p>
      </dgm:t>
    </dgm:pt>
    <dgm:pt modelId="{8FD3F84A-3302-4049-A8F8-7189D414784D}">
      <dgm:prSet/>
      <dgm:spPr/>
      <dgm:t>
        <a:bodyPr/>
        <a:lstStyle/>
        <a:p>
          <a:r>
            <a:rPr lang="en-US"/>
            <a:t>Monitor</a:t>
          </a:r>
        </a:p>
      </dgm:t>
    </dgm:pt>
    <dgm:pt modelId="{E2F6D01F-CC66-4AAD-875D-102F469E3D92}" type="parTrans" cxnId="{EE6469B8-1900-4D1D-9DB1-46F0D2E751B2}">
      <dgm:prSet/>
      <dgm:spPr/>
      <dgm:t>
        <a:bodyPr/>
        <a:lstStyle/>
        <a:p>
          <a:endParaRPr lang="en-US"/>
        </a:p>
      </dgm:t>
    </dgm:pt>
    <dgm:pt modelId="{23DB8072-3BC1-4A01-9292-6EFE4D4A6B95}" type="sibTrans" cxnId="{EE6469B8-1900-4D1D-9DB1-46F0D2E751B2}">
      <dgm:prSet/>
      <dgm:spPr/>
      <dgm:t>
        <a:bodyPr/>
        <a:lstStyle/>
        <a:p>
          <a:endParaRPr lang="en-US"/>
        </a:p>
      </dgm:t>
    </dgm:pt>
    <dgm:pt modelId="{2C210DF4-0F29-4B20-8BF6-AE5903B40FCC}">
      <dgm:prSet/>
      <dgm:spPr/>
      <dgm:t>
        <a:bodyPr/>
        <a:lstStyle/>
        <a:p>
          <a:r>
            <a:rPr lang="en-US"/>
            <a:t>Monitor reconstruction error on incoming images in real time</a:t>
          </a:r>
        </a:p>
      </dgm:t>
    </dgm:pt>
    <dgm:pt modelId="{9DD2FC2F-0374-4E53-AA26-A1DF3622648C}" type="parTrans" cxnId="{52173939-BC6E-49C1-8F14-939A9B2AA42A}">
      <dgm:prSet/>
      <dgm:spPr/>
      <dgm:t>
        <a:bodyPr/>
        <a:lstStyle/>
        <a:p>
          <a:endParaRPr lang="en-US"/>
        </a:p>
      </dgm:t>
    </dgm:pt>
    <dgm:pt modelId="{C7F0684B-B397-4CEB-B1BD-D3B7B9E9A3B3}" type="sibTrans" cxnId="{52173939-BC6E-49C1-8F14-939A9B2AA42A}">
      <dgm:prSet/>
      <dgm:spPr/>
      <dgm:t>
        <a:bodyPr/>
        <a:lstStyle/>
        <a:p>
          <a:endParaRPr lang="en-US"/>
        </a:p>
      </dgm:t>
    </dgm:pt>
    <dgm:pt modelId="{A6402ED0-21EC-46E8-9310-FD4ACA24F413}">
      <dgm:prSet/>
      <dgm:spPr/>
      <dgm:t>
        <a:bodyPr/>
        <a:lstStyle/>
        <a:p>
          <a:r>
            <a:rPr lang="en-US"/>
            <a:t>Trigger</a:t>
          </a:r>
        </a:p>
      </dgm:t>
    </dgm:pt>
    <dgm:pt modelId="{4FD9CD25-0436-409E-9F90-B178DDD269F1}" type="parTrans" cxnId="{4504A8C5-6E82-4891-94C7-3C77512CCBC2}">
      <dgm:prSet/>
      <dgm:spPr/>
      <dgm:t>
        <a:bodyPr/>
        <a:lstStyle/>
        <a:p>
          <a:endParaRPr lang="en-US"/>
        </a:p>
      </dgm:t>
    </dgm:pt>
    <dgm:pt modelId="{6969E0E8-CFB6-4461-93E2-52379409CC36}" type="sibTrans" cxnId="{4504A8C5-6E82-4891-94C7-3C77512CCBC2}">
      <dgm:prSet/>
      <dgm:spPr/>
      <dgm:t>
        <a:bodyPr/>
        <a:lstStyle/>
        <a:p>
          <a:endParaRPr lang="en-US"/>
        </a:p>
      </dgm:t>
    </dgm:pt>
    <dgm:pt modelId="{64D22E8A-8184-4417-AC51-535322BBC53F}">
      <dgm:prSet/>
      <dgm:spPr/>
      <dgm:t>
        <a:bodyPr/>
        <a:lstStyle/>
        <a:p>
          <a:r>
            <a:rPr lang="en-US"/>
            <a:t>Trigger alerts or re‑training when error exceeds a threshold</a:t>
          </a:r>
        </a:p>
      </dgm:t>
    </dgm:pt>
    <dgm:pt modelId="{EEDD7D4C-6D4D-4887-A9F9-AEDBA64AD5CB}" type="parTrans" cxnId="{93CB9C39-82C0-4139-A72D-8AA86F463C7F}">
      <dgm:prSet/>
      <dgm:spPr/>
      <dgm:t>
        <a:bodyPr/>
        <a:lstStyle/>
        <a:p>
          <a:endParaRPr lang="en-US"/>
        </a:p>
      </dgm:t>
    </dgm:pt>
    <dgm:pt modelId="{3970C7CF-C7D4-472B-9E54-C710D697DFBE}" type="sibTrans" cxnId="{93CB9C39-82C0-4139-A72D-8AA86F463C7F}">
      <dgm:prSet/>
      <dgm:spPr/>
      <dgm:t>
        <a:bodyPr/>
        <a:lstStyle/>
        <a:p>
          <a:endParaRPr lang="en-US"/>
        </a:p>
      </dgm:t>
    </dgm:pt>
    <dgm:pt modelId="{6535E1F9-CC99-4A15-A8AB-A53A3483AA2D}">
      <dgm:prSet/>
      <dgm:spPr/>
      <dgm:t>
        <a:bodyPr/>
        <a:lstStyle/>
        <a:p>
          <a:r>
            <a:rPr lang="en-US"/>
            <a:t>Use</a:t>
          </a:r>
        </a:p>
      </dgm:t>
    </dgm:pt>
    <dgm:pt modelId="{DA0A3A63-FEAA-4BE2-8FBB-6885B94026FA}" type="parTrans" cxnId="{E0D60970-9CD6-44FC-8FCD-18D71A7E291C}">
      <dgm:prSet/>
      <dgm:spPr/>
      <dgm:t>
        <a:bodyPr/>
        <a:lstStyle/>
        <a:p>
          <a:endParaRPr lang="en-US"/>
        </a:p>
      </dgm:t>
    </dgm:pt>
    <dgm:pt modelId="{9407BDB3-124F-4D7B-A352-D66CB3BF2477}" type="sibTrans" cxnId="{E0D60970-9CD6-44FC-8FCD-18D71A7E291C}">
      <dgm:prSet/>
      <dgm:spPr/>
      <dgm:t>
        <a:bodyPr/>
        <a:lstStyle/>
        <a:p>
          <a:endParaRPr lang="en-US"/>
        </a:p>
      </dgm:t>
    </dgm:pt>
    <dgm:pt modelId="{8449576F-656D-43C2-9149-42570897C604}">
      <dgm:prSet/>
      <dgm:spPr/>
      <dgm:t>
        <a:bodyPr/>
        <a:lstStyle/>
        <a:p>
          <a:r>
            <a:rPr lang="en-US"/>
            <a:t>Use shift analysis when evaluating external models for purchase</a:t>
          </a:r>
        </a:p>
      </dgm:t>
    </dgm:pt>
    <dgm:pt modelId="{746E1506-FB68-4E22-A55A-785E8E7BA3E1}" type="parTrans" cxnId="{60EEEA2F-E180-4B33-85BA-399EB5E3F870}">
      <dgm:prSet/>
      <dgm:spPr/>
      <dgm:t>
        <a:bodyPr/>
        <a:lstStyle/>
        <a:p>
          <a:endParaRPr lang="en-US"/>
        </a:p>
      </dgm:t>
    </dgm:pt>
    <dgm:pt modelId="{3C8184B2-D78B-40ED-83AB-74BD1988DD15}" type="sibTrans" cxnId="{60EEEA2F-E180-4B33-85BA-399EB5E3F870}">
      <dgm:prSet/>
      <dgm:spPr/>
      <dgm:t>
        <a:bodyPr/>
        <a:lstStyle/>
        <a:p>
          <a:endParaRPr lang="en-US"/>
        </a:p>
      </dgm:t>
    </dgm:pt>
    <dgm:pt modelId="{F3C71C5E-0D2D-446A-AE34-290895B7AD40}" type="pres">
      <dgm:prSet presAssocID="{D900D8D5-2679-4186-B566-D498F116284B}" presName="Name0" presStyleCnt="0">
        <dgm:presLayoutVars>
          <dgm:dir/>
          <dgm:animLvl val="lvl"/>
          <dgm:resizeHandles val="exact"/>
        </dgm:presLayoutVars>
      </dgm:prSet>
      <dgm:spPr/>
    </dgm:pt>
    <dgm:pt modelId="{E91CA1D0-61A7-4AF8-887E-7E58AEC6D752}" type="pres">
      <dgm:prSet presAssocID="{B5A6A51C-2A3C-4230-A064-69E1A723E113}" presName="linNode" presStyleCnt="0"/>
      <dgm:spPr/>
    </dgm:pt>
    <dgm:pt modelId="{3AB412AF-CF0F-4CF5-A5F7-0812403B935D}" type="pres">
      <dgm:prSet presAssocID="{B5A6A51C-2A3C-4230-A064-69E1A723E113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579677C0-95F9-4719-A5B8-6E129910872E}" type="pres">
      <dgm:prSet presAssocID="{B5A6A51C-2A3C-4230-A064-69E1A723E113}" presName="descendantText" presStyleLbl="alignNode1" presStyleIdx="0" presStyleCnt="4">
        <dgm:presLayoutVars>
          <dgm:bulletEnabled/>
        </dgm:presLayoutVars>
      </dgm:prSet>
      <dgm:spPr/>
    </dgm:pt>
    <dgm:pt modelId="{B3267525-399E-43D1-8F00-6C7A53BD28D3}" type="pres">
      <dgm:prSet presAssocID="{E4F1CE9B-C638-4DEB-8619-C5C34A9F74AE}" presName="sp" presStyleCnt="0"/>
      <dgm:spPr/>
    </dgm:pt>
    <dgm:pt modelId="{83428F93-6383-493F-8675-0BE455FB5C89}" type="pres">
      <dgm:prSet presAssocID="{8FD3F84A-3302-4049-A8F8-7189D414784D}" presName="linNode" presStyleCnt="0"/>
      <dgm:spPr/>
    </dgm:pt>
    <dgm:pt modelId="{D8C1B2D3-AD37-4726-9C64-926B8D70DE02}" type="pres">
      <dgm:prSet presAssocID="{8FD3F84A-3302-4049-A8F8-7189D414784D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11751CE8-1025-4C79-BB0F-67C6657A29F4}" type="pres">
      <dgm:prSet presAssocID="{8FD3F84A-3302-4049-A8F8-7189D414784D}" presName="descendantText" presStyleLbl="alignNode1" presStyleIdx="1" presStyleCnt="4">
        <dgm:presLayoutVars>
          <dgm:bulletEnabled/>
        </dgm:presLayoutVars>
      </dgm:prSet>
      <dgm:spPr/>
    </dgm:pt>
    <dgm:pt modelId="{0BBB3505-82B1-4346-AF79-380EBD886CEF}" type="pres">
      <dgm:prSet presAssocID="{23DB8072-3BC1-4A01-9292-6EFE4D4A6B95}" presName="sp" presStyleCnt="0"/>
      <dgm:spPr/>
    </dgm:pt>
    <dgm:pt modelId="{57FD89FE-EE67-4EF3-A0C2-DCF4EB94AFEB}" type="pres">
      <dgm:prSet presAssocID="{A6402ED0-21EC-46E8-9310-FD4ACA24F413}" presName="linNode" presStyleCnt="0"/>
      <dgm:spPr/>
    </dgm:pt>
    <dgm:pt modelId="{8D7F922D-6AF1-401B-8A28-078085DBCE75}" type="pres">
      <dgm:prSet presAssocID="{A6402ED0-21EC-46E8-9310-FD4ACA24F413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0B7C0B7E-0AD8-4B20-AED3-DD518CE743F6}" type="pres">
      <dgm:prSet presAssocID="{A6402ED0-21EC-46E8-9310-FD4ACA24F413}" presName="descendantText" presStyleLbl="alignNode1" presStyleIdx="2" presStyleCnt="4">
        <dgm:presLayoutVars>
          <dgm:bulletEnabled/>
        </dgm:presLayoutVars>
      </dgm:prSet>
      <dgm:spPr/>
    </dgm:pt>
    <dgm:pt modelId="{473D6134-76E7-4B5E-9959-84C75C2FD83D}" type="pres">
      <dgm:prSet presAssocID="{6969E0E8-CFB6-4461-93E2-52379409CC36}" presName="sp" presStyleCnt="0"/>
      <dgm:spPr/>
    </dgm:pt>
    <dgm:pt modelId="{8970129B-21A4-45C5-9DD6-AAFF34DCEF7C}" type="pres">
      <dgm:prSet presAssocID="{6535E1F9-CC99-4A15-A8AB-A53A3483AA2D}" presName="linNode" presStyleCnt="0"/>
      <dgm:spPr/>
    </dgm:pt>
    <dgm:pt modelId="{2F7D29C3-7CA5-4532-9CA5-DDE4904EB477}" type="pres">
      <dgm:prSet presAssocID="{6535E1F9-CC99-4A15-A8AB-A53A3483AA2D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F2DCE0EC-B82E-4629-815F-5C9A09935782}" type="pres">
      <dgm:prSet presAssocID="{6535E1F9-CC99-4A15-A8AB-A53A3483AA2D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09A24109-FAE3-4BFD-AF48-5DEAD1D57F06}" type="presOf" srcId="{3A8D36DD-E3A8-4C8D-BD6F-DE5FA5CA212E}" destId="{579677C0-95F9-4719-A5B8-6E129910872E}" srcOrd="0" destOrd="0" presId="urn:microsoft.com/office/officeart/2016/7/layout/VerticalHollowActionList"/>
    <dgm:cxn modelId="{CD9E5B21-9349-43FC-BB59-A2A1B48D1BF3}" type="presOf" srcId="{8449576F-656D-43C2-9149-42570897C604}" destId="{F2DCE0EC-B82E-4629-815F-5C9A09935782}" srcOrd="0" destOrd="0" presId="urn:microsoft.com/office/officeart/2016/7/layout/VerticalHollowActionList"/>
    <dgm:cxn modelId="{60EEEA2F-E180-4B33-85BA-399EB5E3F870}" srcId="{6535E1F9-CC99-4A15-A8AB-A53A3483AA2D}" destId="{8449576F-656D-43C2-9149-42570897C604}" srcOrd="0" destOrd="0" parTransId="{746E1506-FB68-4E22-A55A-785E8E7BA3E1}" sibTransId="{3C8184B2-D78B-40ED-83AB-74BD1988DD15}"/>
    <dgm:cxn modelId="{D6166F35-D031-4203-9224-18FD218142D7}" type="presOf" srcId="{2C210DF4-0F29-4B20-8BF6-AE5903B40FCC}" destId="{11751CE8-1025-4C79-BB0F-67C6657A29F4}" srcOrd="0" destOrd="0" presId="urn:microsoft.com/office/officeart/2016/7/layout/VerticalHollowActionList"/>
    <dgm:cxn modelId="{52173939-BC6E-49C1-8F14-939A9B2AA42A}" srcId="{8FD3F84A-3302-4049-A8F8-7189D414784D}" destId="{2C210DF4-0F29-4B20-8BF6-AE5903B40FCC}" srcOrd="0" destOrd="0" parTransId="{9DD2FC2F-0374-4E53-AA26-A1DF3622648C}" sibTransId="{C7F0684B-B397-4CEB-B1BD-D3B7B9E9A3B3}"/>
    <dgm:cxn modelId="{93CB9C39-82C0-4139-A72D-8AA86F463C7F}" srcId="{A6402ED0-21EC-46E8-9310-FD4ACA24F413}" destId="{64D22E8A-8184-4417-AC51-535322BBC53F}" srcOrd="0" destOrd="0" parTransId="{EEDD7D4C-6D4D-4887-A9F9-AEDBA64AD5CB}" sibTransId="{3970C7CF-C7D4-472B-9E54-C710D697DFBE}"/>
    <dgm:cxn modelId="{B7A99F3D-865B-47F1-8B59-8DDC4054D8B7}" type="presOf" srcId="{A6402ED0-21EC-46E8-9310-FD4ACA24F413}" destId="{8D7F922D-6AF1-401B-8A28-078085DBCE75}" srcOrd="0" destOrd="0" presId="urn:microsoft.com/office/officeart/2016/7/layout/VerticalHollowActionList"/>
    <dgm:cxn modelId="{4FCE2D6E-27D5-45A1-B161-2B71D9895277}" type="presOf" srcId="{6535E1F9-CC99-4A15-A8AB-A53A3483AA2D}" destId="{2F7D29C3-7CA5-4532-9CA5-DDE4904EB477}" srcOrd="0" destOrd="0" presId="urn:microsoft.com/office/officeart/2016/7/layout/VerticalHollowActionList"/>
    <dgm:cxn modelId="{E0D60970-9CD6-44FC-8FCD-18D71A7E291C}" srcId="{D900D8D5-2679-4186-B566-D498F116284B}" destId="{6535E1F9-CC99-4A15-A8AB-A53A3483AA2D}" srcOrd="3" destOrd="0" parTransId="{DA0A3A63-FEAA-4BE2-8FBB-6885B94026FA}" sibTransId="{9407BDB3-124F-4D7B-A352-D66CB3BF2477}"/>
    <dgm:cxn modelId="{E3310A87-84D0-42D5-9718-BF8A52A8B32A}" srcId="{D900D8D5-2679-4186-B566-D498F116284B}" destId="{B5A6A51C-2A3C-4230-A064-69E1A723E113}" srcOrd="0" destOrd="0" parTransId="{FC30E975-C14B-47D5-97F4-396BF27F1A9D}" sibTransId="{E4F1CE9B-C638-4DEB-8619-C5C34A9F74AE}"/>
    <dgm:cxn modelId="{3169DA9C-9534-43D9-A3E4-C6FF52ADE082}" type="presOf" srcId="{64D22E8A-8184-4417-AC51-535322BBC53F}" destId="{0B7C0B7E-0AD8-4B20-AED3-DD518CE743F6}" srcOrd="0" destOrd="0" presId="urn:microsoft.com/office/officeart/2016/7/layout/VerticalHollowActionList"/>
    <dgm:cxn modelId="{25270EAB-FD82-4736-8592-36C9BE6C9420}" type="presOf" srcId="{8FD3F84A-3302-4049-A8F8-7189D414784D}" destId="{D8C1B2D3-AD37-4726-9C64-926B8D70DE02}" srcOrd="0" destOrd="0" presId="urn:microsoft.com/office/officeart/2016/7/layout/VerticalHollowActionList"/>
    <dgm:cxn modelId="{EE6469B8-1900-4D1D-9DB1-46F0D2E751B2}" srcId="{D900D8D5-2679-4186-B566-D498F116284B}" destId="{8FD3F84A-3302-4049-A8F8-7189D414784D}" srcOrd="1" destOrd="0" parTransId="{E2F6D01F-CC66-4AAD-875D-102F469E3D92}" sibTransId="{23DB8072-3BC1-4A01-9292-6EFE4D4A6B95}"/>
    <dgm:cxn modelId="{4307A1BA-43E5-4A98-B217-1EB22C3A8F70}" type="presOf" srcId="{D900D8D5-2679-4186-B566-D498F116284B}" destId="{F3C71C5E-0D2D-446A-AE34-290895B7AD40}" srcOrd="0" destOrd="0" presId="urn:microsoft.com/office/officeart/2016/7/layout/VerticalHollowActionList"/>
    <dgm:cxn modelId="{4504A8C5-6E82-4891-94C7-3C77512CCBC2}" srcId="{D900D8D5-2679-4186-B566-D498F116284B}" destId="{A6402ED0-21EC-46E8-9310-FD4ACA24F413}" srcOrd="2" destOrd="0" parTransId="{4FD9CD25-0436-409E-9F90-B178DDD269F1}" sibTransId="{6969E0E8-CFB6-4461-93E2-52379409CC36}"/>
    <dgm:cxn modelId="{5C67CDC7-A6D3-4AE4-84D4-7A8D60F9D0FC}" type="presOf" srcId="{B5A6A51C-2A3C-4230-A064-69E1A723E113}" destId="{3AB412AF-CF0F-4CF5-A5F7-0812403B935D}" srcOrd="0" destOrd="0" presId="urn:microsoft.com/office/officeart/2016/7/layout/VerticalHollowActionList"/>
    <dgm:cxn modelId="{F2998EED-9AD1-4781-AECA-692B51DD1A7E}" srcId="{B5A6A51C-2A3C-4230-A064-69E1A723E113}" destId="{3A8D36DD-E3A8-4C8D-BD6F-DE5FA5CA212E}" srcOrd="0" destOrd="0" parTransId="{9882DFF3-BA7F-4EED-9281-8BD1A71D51EB}" sibTransId="{905BDC2A-DB75-4858-A635-C3AC03FDF415}"/>
    <dgm:cxn modelId="{1F2319D5-AEE3-4F71-8396-8DFF4C6015FF}" type="presParOf" srcId="{F3C71C5E-0D2D-446A-AE34-290895B7AD40}" destId="{E91CA1D0-61A7-4AF8-887E-7E58AEC6D752}" srcOrd="0" destOrd="0" presId="urn:microsoft.com/office/officeart/2016/7/layout/VerticalHollowActionList"/>
    <dgm:cxn modelId="{BB33476B-A020-40BB-A977-5E17E2EEA29A}" type="presParOf" srcId="{E91CA1D0-61A7-4AF8-887E-7E58AEC6D752}" destId="{3AB412AF-CF0F-4CF5-A5F7-0812403B935D}" srcOrd="0" destOrd="0" presId="urn:microsoft.com/office/officeart/2016/7/layout/VerticalHollowActionList"/>
    <dgm:cxn modelId="{28E07DC9-8ADD-4C27-9B63-816106342EFB}" type="presParOf" srcId="{E91CA1D0-61A7-4AF8-887E-7E58AEC6D752}" destId="{579677C0-95F9-4719-A5B8-6E129910872E}" srcOrd="1" destOrd="0" presId="urn:microsoft.com/office/officeart/2016/7/layout/VerticalHollowActionList"/>
    <dgm:cxn modelId="{AEBA7644-2F08-4471-B658-FBE5641088EF}" type="presParOf" srcId="{F3C71C5E-0D2D-446A-AE34-290895B7AD40}" destId="{B3267525-399E-43D1-8F00-6C7A53BD28D3}" srcOrd="1" destOrd="0" presId="urn:microsoft.com/office/officeart/2016/7/layout/VerticalHollowActionList"/>
    <dgm:cxn modelId="{C5B1FC5E-A8E3-44ED-88CE-B82BFA0E8E4B}" type="presParOf" srcId="{F3C71C5E-0D2D-446A-AE34-290895B7AD40}" destId="{83428F93-6383-493F-8675-0BE455FB5C89}" srcOrd="2" destOrd="0" presId="urn:microsoft.com/office/officeart/2016/7/layout/VerticalHollowActionList"/>
    <dgm:cxn modelId="{412380B6-C000-4A40-B69A-B65F47D2DCE8}" type="presParOf" srcId="{83428F93-6383-493F-8675-0BE455FB5C89}" destId="{D8C1B2D3-AD37-4726-9C64-926B8D70DE02}" srcOrd="0" destOrd="0" presId="urn:microsoft.com/office/officeart/2016/7/layout/VerticalHollowActionList"/>
    <dgm:cxn modelId="{9DCFEA59-6BD1-4944-9E67-E06E62783AB5}" type="presParOf" srcId="{83428F93-6383-493F-8675-0BE455FB5C89}" destId="{11751CE8-1025-4C79-BB0F-67C6657A29F4}" srcOrd="1" destOrd="0" presId="urn:microsoft.com/office/officeart/2016/7/layout/VerticalHollowActionList"/>
    <dgm:cxn modelId="{38760C86-E1F0-463E-80FA-8C8D52587FDE}" type="presParOf" srcId="{F3C71C5E-0D2D-446A-AE34-290895B7AD40}" destId="{0BBB3505-82B1-4346-AF79-380EBD886CEF}" srcOrd="3" destOrd="0" presId="urn:microsoft.com/office/officeart/2016/7/layout/VerticalHollowActionList"/>
    <dgm:cxn modelId="{B9A55E7C-A133-4181-B531-BCBB030B470E}" type="presParOf" srcId="{F3C71C5E-0D2D-446A-AE34-290895B7AD40}" destId="{57FD89FE-EE67-4EF3-A0C2-DCF4EB94AFEB}" srcOrd="4" destOrd="0" presId="urn:microsoft.com/office/officeart/2016/7/layout/VerticalHollowActionList"/>
    <dgm:cxn modelId="{4AC9DFDA-AC55-40F2-A72D-7C92A045A873}" type="presParOf" srcId="{57FD89FE-EE67-4EF3-A0C2-DCF4EB94AFEB}" destId="{8D7F922D-6AF1-401B-8A28-078085DBCE75}" srcOrd="0" destOrd="0" presId="urn:microsoft.com/office/officeart/2016/7/layout/VerticalHollowActionList"/>
    <dgm:cxn modelId="{7ED10FBA-C37D-4344-ACDC-2DBEA4E5351F}" type="presParOf" srcId="{57FD89FE-EE67-4EF3-A0C2-DCF4EB94AFEB}" destId="{0B7C0B7E-0AD8-4B20-AED3-DD518CE743F6}" srcOrd="1" destOrd="0" presId="urn:microsoft.com/office/officeart/2016/7/layout/VerticalHollowActionList"/>
    <dgm:cxn modelId="{B9C5832F-E5B9-4C6B-8795-E5D7D0298C3C}" type="presParOf" srcId="{F3C71C5E-0D2D-446A-AE34-290895B7AD40}" destId="{473D6134-76E7-4B5E-9959-84C75C2FD83D}" srcOrd="5" destOrd="0" presId="urn:microsoft.com/office/officeart/2016/7/layout/VerticalHollowActionList"/>
    <dgm:cxn modelId="{68FD9AEF-A103-414C-A718-71633BD62D34}" type="presParOf" srcId="{F3C71C5E-0D2D-446A-AE34-290895B7AD40}" destId="{8970129B-21A4-45C5-9DD6-AAFF34DCEF7C}" srcOrd="6" destOrd="0" presId="urn:microsoft.com/office/officeart/2016/7/layout/VerticalHollowActionList"/>
    <dgm:cxn modelId="{4D2C3CEA-27C8-4FA5-8397-A20A60F76882}" type="presParOf" srcId="{8970129B-21A4-45C5-9DD6-AAFF34DCEF7C}" destId="{2F7D29C3-7CA5-4532-9CA5-DDE4904EB477}" srcOrd="0" destOrd="0" presId="urn:microsoft.com/office/officeart/2016/7/layout/VerticalHollowActionList"/>
    <dgm:cxn modelId="{9997E88F-F44B-4BDC-8658-24832B2C5AF3}" type="presParOf" srcId="{8970129B-21A4-45C5-9DD6-AAFF34DCEF7C}" destId="{F2DCE0EC-B82E-4629-815F-5C9A0993578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987E6-C322-466B-B09B-7D1188E43CF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1C1F256-EF25-4FA8-8350-E4E65DC3092F}">
      <dgm:prSet/>
      <dgm:spPr/>
      <dgm:t>
        <a:bodyPr/>
        <a:lstStyle/>
        <a:p>
          <a:r>
            <a:rPr lang="en-US"/>
            <a:t>Can we detect distribution shift in chest X‑ray images without labels?</a:t>
          </a:r>
        </a:p>
      </dgm:t>
    </dgm:pt>
    <dgm:pt modelId="{3F3C4332-FCAC-4362-9708-692BAF599302}" type="parTrans" cxnId="{CF083A1F-21BD-4392-9DF5-C4850C3CF371}">
      <dgm:prSet/>
      <dgm:spPr/>
      <dgm:t>
        <a:bodyPr/>
        <a:lstStyle/>
        <a:p>
          <a:endParaRPr lang="en-US"/>
        </a:p>
      </dgm:t>
    </dgm:pt>
    <dgm:pt modelId="{9541F7F5-CBD3-4115-9351-EF66B22876E8}" type="sibTrans" cxnId="{CF083A1F-21BD-4392-9DF5-C4850C3CF371}">
      <dgm:prSet/>
      <dgm:spPr/>
      <dgm:t>
        <a:bodyPr/>
        <a:lstStyle/>
        <a:p>
          <a:endParaRPr lang="en-US"/>
        </a:p>
      </dgm:t>
    </dgm:pt>
    <dgm:pt modelId="{D4A1947D-A5D6-4626-B709-9351D5FB6407}">
      <dgm:prSet/>
      <dgm:spPr/>
      <dgm:t>
        <a:bodyPr/>
        <a:lstStyle/>
        <a:p>
          <a:r>
            <a:rPr lang="en-US"/>
            <a:t>Can autoencoder reconstruction error act as an early‑warning signal?</a:t>
          </a:r>
        </a:p>
      </dgm:t>
    </dgm:pt>
    <dgm:pt modelId="{896D8E94-6F86-47D5-B2C7-425EC10870FA}" type="parTrans" cxnId="{70A59206-6D89-4A71-8A3C-53B1FAEC81B9}">
      <dgm:prSet/>
      <dgm:spPr/>
      <dgm:t>
        <a:bodyPr/>
        <a:lstStyle/>
        <a:p>
          <a:endParaRPr lang="en-US"/>
        </a:p>
      </dgm:t>
    </dgm:pt>
    <dgm:pt modelId="{B1163E52-0AE9-4487-8E34-6ED1826412D4}" type="sibTrans" cxnId="{70A59206-6D89-4A71-8A3C-53B1FAEC81B9}">
      <dgm:prSet/>
      <dgm:spPr/>
      <dgm:t>
        <a:bodyPr/>
        <a:lstStyle/>
        <a:p>
          <a:endParaRPr lang="en-US"/>
        </a:p>
      </dgm:t>
    </dgm:pt>
    <dgm:pt modelId="{4CE0F89D-45E4-4F93-914A-8EE5CC251F5A}">
      <dgm:prSet/>
      <dgm:spPr/>
      <dgm:t>
        <a:bodyPr/>
        <a:lstStyle/>
        <a:p>
          <a:r>
            <a:rPr lang="en-US"/>
            <a:t>How does this relate to actual classifier performance on new datasets?</a:t>
          </a:r>
        </a:p>
      </dgm:t>
    </dgm:pt>
    <dgm:pt modelId="{D4F762EF-0A99-4B98-A106-CF225FA8FBC0}" type="parTrans" cxnId="{9D197520-E440-42D7-9B64-71E7FDDFFA25}">
      <dgm:prSet/>
      <dgm:spPr/>
      <dgm:t>
        <a:bodyPr/>
        <a:lstStyle/>
        <a:p>
          <a:endParaRPr lang="en-US"/>
        </a:p>
      </dgm:t>
    </dgm:pt>
    <dgm:pt modelId="{C21B5714-4EE6-4D69-BBE8-B8BFE9FF99BF}" type="sibTrans" cxnId="{9D197520-E440-42D7-9B64-71E7FDDFFA25}">
      <dgm:prSet/>
      <dgm:spPr/>
      <dgm:t>
        <a:bodyPr/>
        <a:lstStyle/>
        <a:p>
          <a:endParaRPr lang="en-US"/>
        </a:p>
      </dgm:t>
    </dgm:pt>
    <dgm:pt modelId="{3106CBBD-8893-4963-955D-50F885DD6F58}" type="pres">
      <dgm:prSet presAssocID="{418987E6-C322-466B-B09B-7D1188E43CFB}" presName="linear" presStyleCnt="0">
        <dgm:presLayoutVars>
          <dgm:animLvl val="lvl"/>
          <dgm:resizeHandles val="exact"/>
        </dgm:presLayoutVars>
      </dgm:prSet>
      <dgm:spPr/>
    </dgm:pt>
    <dgm:pt modelId="{B8A5BF60-68C4-4852-943E-A7062E69F595}" type="pres">
      <dgm:prSet presAssocID="{41C1F256-EF25-4FA8-8350-E4E65DC309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38D9A9-7A58-4EA9-916E-745B70E60F3E}" type="pres">
      <dgm:prSet presAssocID="{9541F7F5-CBD3-4115-9351-EF66B22876E8}" presName="spacer" presStyleCnt="0"/>
      <dgm:spPr/>
    </dgm:pt>
    <dgm:pt modelId="{B37EA3BF-3C1D-4CF0-85A5-7620D3C4F7EA}" type="pres">
      <dgm:prSet presAssocID="{D4A1947D-A5D6-4626-B709-9351D5FB64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F3EAE6-AA13-4338-B984-83F2460BD0FB}" type="pres">
      <dgm:prSet presAssocID="{B1163E52-0AE9-4487-8E34-6ED1826412D4}" presName="spacer" presStyleCnt="0"/>
      <dgm:spPr/>
    </dgm:pt>
    <dgm:pt modelId="{C851A005-DA87-4B90-BA97-66D4378C023E}" type="pres">
      <dgm:prSet presAssocID="{4CE0F89D-45E4-4F93-914A-8EE5CC251F5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A59206-6D89-4A71-8A3C-53B1FAEC81B9}" srcId="{418987E6-C322-466B-B09B-7D1188E43CFB}" destId="{D4A1947D-A5D6-4626-B709-9351D5FB6407}" srcOrd="1" destOrd="0" parTransId="{896D8E94-6F86-47D5-B2C7-425EC10870FA}" sibTransId="{B1163E52-0AE9-4487-8E34-6ED1826412D4}"/>
    <dgm:cxn modelId="{92E0AC12-0A2E-47EA-A0A2-D89023E583BA}" type="presOf" srcId="{D4A1947D-A5D6-4626-B709-9351D5FB6407}" destId="{B37EA3BF-3C1D-4CF0-85A5-7620D3C4F7EA}" srcOrd="0" destOrd="0" presId="urn:microsoft.com/office/officeart/2005/8/layout/vList2"/>
    <dgm:cxn modelId="{CF083A1F-21BD-4392-9DF5-C4850C3CF371}" srcId="{418987E6-C322-466B-B09B-7D1188E43CFB}" destId="{41C1F256-EF25-4FA8-8350-E4E65DC3092F}" srcOrd="0" destOrd="0" parTransId="{3F3C4332-FCAC-4362-9708-692BAF599302}" sibTransId="{9541F7F5-CBD3-4115-9351-EF66B22876E8}"/>
    <dgm:cxn modelId="{9D197520-E440-42D7-9B64-71E7FDDFFA25}" srcId="{418987E6-C322-466B-B09B-7D1188E43CFB}" destId="{4CE0F89D-45E4-4F93-914A-8EE5CC251F5A}" srcOrd="2" destOrd="0" parTransId="{D4F762EF-0A99-4B98-A106-CF225FA8FBC0}" sibTransId="{C21B5714-4EE6-4D69-BBE8-B8BFE9FF99BF}"/>
    <dgm:cxn modelId="{998C0023-8BEB-4203-8EE4-D1AA00B148F4}" type="presOf" srcId="{41C1F256-EF25-4FA8-8350-E4E65DC3092F}" destId="{B8A5BF60-68C4-4852-943E-A7062E69F595}" srcOrd="0" destOrd="0" presId="urn:microsoft.com/office/officeart/2005/8/layout/vList2"/>
    <dgm:cxn modelId="{AA21D979-3A6D-40A2-89D0-541A727DA409}" type="presOf" srcId="{418987E6-C322-466B-B09B-7D1188E43CFB}" destId="{3106CBBD-8893-4963-955D-50F885DD6F58}" srcOrd="0" destOrd="0" presId="urn:microsoft.com/office/officeart/2005/8/layout/vList2"/>
    <dgm:cxn modelId="{11FDB4A6-DDCB-4DA0-9A14-BB356D2788A8}" type="presOf" srcId="{4CE0F89D-45E4-4F93-914A-8EE5CC251F5A}" destId="{C851A005-DA87-4B90-BA97-66D4378C023E}" srcOrd="0" destOrd="0" presId="urn:microsoft.com/office/officeart/2005/8/layout/vList2"/>
    <dgm:cxn modelId="{85BB26BD-FF21-47A8-A460-8530DA080D38}" type="presParOf" srcId="{3106CBBD-8893-4963-955D-50F885DD6F58}" destId="{B8A5BF60-68C4-4852-943E-A7062E69F595}" srcOrd="0" destOrd="0" presId="urn:microsoft.com/office/officeart/2005/8/layout/vList2"/>
    <dgm:cxn modelId="{891D0884-76C5-46D9-85C0-93F1C23C34A5}" type="presParOf" srcId="{3106CBBD-8893-4963-955D-50F885DD6F58}" destId="{1038D9A9-7A58-4EA9-916E-745B70E60F3E}" srcOrd="1" destOrd="0" presId="urn:microsoft.com/office/officeart/2005/8/layout/vList2"/>
    <dgm:cxn modelId="{6E980AA9-98AD-4152-91B4-BAAB8157E6E3}" type="presParOf" srcId="{3106CBBD-8893-4963-955D-50F885DD6F58}" destId="{B37EA3BF-3C1D-4CF0-85A5-7620D3C4F7EA}" srcOrd="2" destOrd="0" presId="urn:microsoft.com/office/officeart/2005/8/layout/vList2"/>
    <dgm:cxn modelId="{321AF42B-B73B-4AEC-8F5F-B6112772A1BA}" type="presParOf" srcId="{3106CBBD-8893-4963-955D-50F885DD6F58}" destId="{38F3EAE6-AA13-4338-B984-83F2460BD0FB}" srcOrd="3" destOrd="0" presId="urn:microsoft.com/office/officeart/2005/8/layout/vList2"/>
    <dgm:cxn modelId="{1B55E1B6-C9F8-4906-8897-8F85C6EB523E}" type="presParOf" srcId="{3106CBBD-8893-4963-955D-50F885DD6F58}" destId="{C851A005-DA87-4B90-BA97-66D4378C02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FEA019-1BE1-42C9-A858-B02DD783722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60F07C-0B46-440D-A662-1CEF0AC4DA38}">
      <dgm:prSet/>
      <dgm:spPr/>
      <dgm:t>
        <a:bodyPr/>
        <a:lstStyle/>
        <a:p>
          <a:r>
            <a:rPr lang="en-US"/>
            <a:t>Compare pixel intensity distributions across datasets</a:t>
          </a:r>
        </a:p>
      </dgm:t>
    </dgm:pt>
    <dgm:pt modelId="{457F344E-D67B-4DCE-A015-6C7FD4D03DC2}" type="parTrans" cxnId="{190B7FC9-7065-4455-A3DB-BB6EE559D855}">
      <dgm:prSet/>
      <dgm:spPr/>
      <dgm:t>
        <a:bodyPr/>
        <a:lstStyle/>
        <a:p>
          <a:endParaRPr lang="en-US"/>
        </a:p>
      </dgm:t>
    </dgm:pt>
    <dgm:pt modelId="{33AF313E-9E71-4FCB-8357-D51CC2CB1F89}" type="sibTrans" cxnId="{190B7FC9-7065-4455-A3DB-BB6EE559D85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5E3FFE3-C23A-4953-88A6-26C5BD96B3B5}">
      <dgm:prSet/>
      <dgm:spPr/>
      <dgm:t>
        <a:bodyPr/>
        <a:lstStyle/>
        <a:p>
          <a:r>
            <a:rPr lang="en-US"/>
            <a:t>Compute Jensen–Shannon (JS) divergence between datasets</a:t>
          </a:r>
        </a:p>
      </dgm:t>
    </dgm:pt>
    <dgm:pt modelId="{799FB6AB-5038-4DAE-97ED-E280E7E4BF32}" type="parTrans" cxnId="{14E48541-3003-48BE-9501-77BBB4470A85}">
      <dgm:prSet/>
      <dgm:spPr/>
      <dgm:t>
        <a:bodyPr/>
        <a:lstStyle/>
        <a:p>
          <a:endParaRPr lang="en-US"/>
        </a:p>
      </dgm:t>
    </dgm:pt>
    <dgm:pt modelId="{BE2D519C-C8BD-40A8-8CD3-671824E8769E}" type="sibTrans" cxnId="{14E48541-3003-48BE-9501-77BBB4470A8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B7FF93F-BB2F-4215-8AC0-3FE121090A62}">
      <dgm:prSet/>
      <dgm:spPr/>
      <dgm:t>
        <a:bodyPr/>
        <a:lstStyle/>
        <a:p>
          <a:r>
            <a:rPr lang="en-US"/>
            <a:t>Even simple statistics show NIH, Pediatric, CheXpert are not identical</a:t>
          </a:r>
        </a:p>
      </dgm:t>
    </dgm:pt>
    <dgm:pt modelId="{DFFC43E6-E3E2-43C5-9311-C057E57493FC}" type="parTrans" cxnId="{30F13A44-ED37-4915-8A1F-23EA18BFC4BC}">
      <dgm:prSet/>
      <dgm:spPr/>
      <dgm:t>
        <a:bodyPr/>
        <a:lstStyle/>
        <a:p>
          <a:endParaRPr lang="en-US"/>
        </a:p>
      </dgm:t>
    </dgm:pt>
    <dgm:pt modelId="{4F4A01C0-1C0B-4589-A5B2-2CBB4C078F7A}" type="sibTrans" cxnId="{30F13A44-ED37-4915-8A1F-23EA18BFC4B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CE729EA-930A-47EC-AB8B-BAD699455056}" type="pres">
      <dgm:prSet presAssocID="{5CFEA019-1BE1-42C9-A858-B02DD7837224}" presName="Name0" presStyleCnt="0">
        <dgm:presLayoutVars>
          <dgm:animLvl val="lvl"/>
          <dgm:resizeHandles val="exact"/>
        </dgm:presLayoutVars>
      </dgm:prSet>
      <dgm:spPr/>
    </dgm:pt>
    <dgm:pt modelId="{C0132753-820B-4EAE-9134-8964C0EB714A}" type="pres">
      <dgm:prSet presAssocID="{B360F07C-0B46-440D-A662-1CEF0AC4DA38}" presName="compositeNode" presStyleCnt="0">
        <dgm:presLayoutVars>
          <dgm:bulletEnabled val="1"/>
        </dgm:presLayoutVars>
      </dgm:prSet>
      <dgm:spPr/>
    </dgm:pt>
    <dgm:pt modelId="{37A2E038-BB9A-4E94-A807-C87285AEE73C}" type="pres">
      <dgm:prSet presAssocID="{B360F07C-0B46-440D-A662-1CEF0AC4DA38}" presName="bgRect" presStyleLbl="bgAccFollowNode1" presStyleIdx="0" presStyleCnt="3"/>
      <dgm:spPr/>
    </dgm:pt>
    <dgm:pt modelId="{9CAEE81C-1FEB-4DA3-845E-1AC4F8506185}" type="pres">
      <dgm:prSet presAssocID="{33AF313E-9E71-4FCB-8357-D51CC2CB1F8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AB22A95-9851-46CE-8116-6C71FE55815D}" type="pres">
      <dgm:prSet presAssocID="{B360F07C-0B46-440D-A662-1CEF0AC4DA38}" presName="bottomLine" presStyleLbl="alignNode1" presStyleIdx="1" presStyleCnt="6">
        <dgm:presLayoutVars/>
      </dgm:prSet>
      <dgm:spPr/>
    </dgm:pt>
    <dgm:pt modelId="{D5F5B4A6-C674-49AF-9D03-1B7B127C6487}" type="pres">
      <dgm:prSet presAssocID="{B360F07C-0B46-440D-A662-1CEF0AC4DA38}" presName="nodeText" presStyleLbl="bgAccFollowNode1" presStyleIdx="0" presStyleCnt="3">
        <dgm:presLayoutVars>
          <dgm:bulletEnabled val="1"/>
        </dgm:presLayoutVars>
      </dgm:prSet>
      <dgm:spPr/>
    </dgm:pt>
    <dgm:pt modelId="{9D202976-9F00-4B0E-BB81-A9F73B28A1F8}" type="pres">
      <dgm:prSet presAssocID="{33AF313E-9E71-4FCB-8357-D51CC2CB1F89}" presName="sibTrans" presStyleCnt="0"/>
      <dgm:spPr/>
    </dgm:pt>
    <dgm:pt modelId="{D06AD772-4A42-4230-859E-F092942DC226}" type="pres">
      <dgm:prSet presAssocID="{35E3FFE3-C23A-4953-88A6-26C5BD96B3B5}" presName="compositeNode" presStyleCnt="0">
        <dgm:presLayoutVars>
          <dgm:bulletEnabled val="1"/>
        </dgm:presLayoutVars>
      </dgm:prSet>
      <dgm:spPr/>
    </dgm:pt>
    <dgm:pt modelId="{90DAE7DA-FE93-41A3-A086-DDFA0FA8DBA9}" type="pres">
      <dgm:prSet presAssocID="{35E3FFE3-C23A-4953-88A6-26C5BD96B3B5}" presName="bgRect" presStyleLbl="bgAccFollowNode1" presStyleIdx="1" presStyleCnt="3"/>
      <dgm:spPr/>
    </dgm:pt>
    <dgm:pt modelId="{36E71DDD-51AA-4AFF-8E5A-05477BB4F76F}" type="pres">
      <dgm:prSet presAssocID="{BE2D519C-C8BD-40A8-8CD3-671824E8769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F088DC-7D45-4481-936A-91C48DADEC84}" type="pres">
      <dgm:prSet presAssocID="{35E3FFE3-C23A-4953-88A6-26C5BD96B3B5}" presName="bottomLine" presStyleLbl="alignNode1" presStyleIdx="3" presStyleCnt="6">
        <dgm:presLayoutVars/>
      </dgm:prSet>
      <dgm:spPr/>
    </dgm:pt>
    <dgm:pt modelId="{7D99A469-85D5-4EA1-A2D6-5CD3722EA04E}" type="pres">
      <dgm:prSet presAssocID="{35E3FFE3-C23A-4953-88A6-26C5BD96B3B5}" presName="nodeText" presStyleLbl="bgAccFollowNode1" presStyleIdx="1" presStyleCnt="3">
        <dgm:presLayoutVars>
          <dgm:bulletEnabled val="1"/>
        </dgm:presLayoutVars>
      </dgm:prSet>
      <dgm:spPr/>
    </dgm:pt>
    <dgm:pt modelId="{028D2B18-B302-44F5-B3C0-B33C53FB6519}" type="pres">
      <dgm:prSet presAssocID="{BE2D519C-C8BD-40A8-8CD3-671824E8769E}" presName="sibTrans" presStyleCnt="0"/>
      <dgm:spPr/>
    </dgm:pt>
    <dgm:pt modelId="{E1F30837-2692-4178-A24A-54226BC2B12E}" type="pres">
      <dgm:prSet presAssocID="{1B7FF93F-BB2F-4215-8AC0-3FE121090A62}" presName="compositeNode" presStyleCnt="0">
        <dgm:presLayoutVars>
          <dgm:bulletEnabled val="1"/>
        </dgm:presLayoutVars>
      </dgm:prSet>
      <dgm:spPr/>
    </dgm:pt>
    <dgm:pt modelId="{22CF34FF-ABF5-40A3-92D1-776285909103}" type="pres">
      <dgm:prSet presAssocID="{1B7FF93F-BB2F-4215-8AC0-3FE121090A62}" presName="bgRect" presStyleLbl="bgAccFollowNode1" presStyleIdx="2" presStyleCnt="3"/>
      <dgm:spPr/>
    </dgm:pt>
    <dgm:pt modelId="{556F69D5-437A-458E-8D19-F5E1411B03F1}" type="pres">
      <dgm:prSet presAssocID="{4F4A01C0-1C0B-4589-A5B2-2CBB4C078F7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AEC9636-8252-4B29-8C26-3526610072E4}" type="pres">
      <dgm:prSet presAssocID="{1B7FF93F-BB2F-4215-8AC0-3FE121090A62}" presName="bottomLine" presStyleLbl="alignNode1" presStyleIdx="5" presStyleCnt="6">
        <dgm:presLayoutVars/>
      </dgm:prSet>
      <dgm:spPr/>
    </dgm:pt>
    <dgm:pt modelId="{84531089-17A8-437F-B5F8-E337D343D6BA}" type="pres">
      <dgm:prSet presAssocID="{1B7FF93F-BB2F-4215-8AC0-3FE121090A6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36A3703-79B0-472C-AC02-A303B0C42F50}" type="presOf" srcId="{1B7FF93F-BB2F-4215-8AC0-3FE121090A62}" destId="{22CF34FF-ABF5-40A3-92D1-776285909103}" srcOrd="0" destOrd="0" presId="urn:microsoft.com/office/officeart/2016/7/layout/BasicLinearProcessNumbered"/>
    <dgm:cxn modelId="{2904372F-9AD3-433C-B829-7ED9F4C01215}" type="presOf" srcId="{BE2D519C-C8BD-40A8-8CD3-671824E8769E}" destId="{36E71DDD-51AA-4AFF-8E5A-05477BB4F76F}" srcOrd="0" destOrd="0" presId="urn:microsoft.com/office/officeart/2016/7/layout/BasicLinearProcessNumbered"/>
    <dgm:cxn modelId="{84F1EF35-A623-4D5E-8502-FD796321B2C5}" type="presOf" srcId="{1B7FF93F-BB2F-4215-8AC0-3FE121090A62}" destId="{84531089-17A8-437F-B5F8-E337D343D6BA}" srcOrd="1" destOrd="0" presId="urn:microsoft.com/office/officeart/2016/7/layout/BasicLinearProcessNumbered"/>
    <dgm:cxn modelId="{8435455F-E96C-4074-8E32-4B5DF0697497}" type="presOf" srcId="{35E3FFE3-C23A-4953-88A6-26C5BD96B3B5}" destId="{7D99A469-85D5-4EA1-A2D6-5CD3722EA04E}" srcOrd="1" destOrd="0" presId="urn:microsoft.com/office/officeart/2016/7/layout/BasicLinearProcessNumbered"/>
    <dgm:cxn modelId="{14E48541-3003-48BE-9501-77BBB4470A85}" srcId="{5CFEA019-1BE1-42C9-A858-B02DD7837224}" destId="{35E3FFE3-C23A-4953-88A6-26C5BD96B3B5}" srcOrd="1" destOrd="0" parTransId="{799FB6AB-5038-4DAE-97ED-E280E7E4BF32}" sibTransId="{BE2D519C-C8BD-40A8-8CD3-671824E8769E}"/>
    <dgm:cxn modelId="{30F13A44-ED37-4915-8A1F-23EA18BFC4BC}" srcId="{5CFEA019-1BE1-42C9-A858-B02DD7837224}" destId="{1B7FF93F-BB2F-4215-8AC0-3FE121090A62}" srcOrd="2" destOrd="0" parTransId="{DFFC43E6-E3E2-43C5-9311-C057E57493FC}" sibTransId="{4F4A01C0-1C0B-4589-A5B2-2CBB4C078F7A}"/>
    <dgm:cxn modelId="{223A674B-6DA2-4C85-9528-F68104A85C0E}" type="presOf" srcId="{33AF313E-9E71-4FCB-8357-D51CC2CB1F89}" destId="{9CAEE81C-1FEB-4DA3-845E-1AC4F8506185}" srcOrd="0" destOrd="0" presId="urn:microsoft.com/office/officeart/2016/7/layout/BasicLinearProcessNumbered"/>
    <dgm:cxn modelId="{C385894E-EAF0-4325-951D-479E1412D83D}" type="presOf" srcId="{B360F07C-0B46-440D-A662-1CEF0AC4DA38}" destId="{37A2E038-BB9A-4E94-A807-C87285AEE73C}" srcOrd="0" destOrd="0" presId="urn:microsoft.com/office/officeart/2016/7/layout/BasicLinearProcessNumbered"/>
    <dgm:cxn modelId="{5ADC578D-E278-43EA-AFFD-AE49A10C5C2F}" type="presOf" srcId="{35E3FFE3-C23A-4953-88A6-26C5BD96B3B5}" destId="{90DAE7DA-FE93-41A3-A086-DDFA0FA8DBA9}" srcOrd="0" destOrd="0" presId="urn:microsoft.com/office/officeart/2016/7/layout/BasicLinearProcessNumbered"/>
    <dgm:cxn modelId="{DC50E1B1-D906-45F9-A273-03F408ABFBE4}" type="presOf" srcId="{4F4A01C0-1C0B-4589-A5B2-2CBB4C078F7A}" destId="{556F69D5-437A-458E-8D19-F5E1411B03F1}" srcOrd="0" destOrd="0" presId="urn:microsoft.com/office/officeart/2016/7/layout/BasicLinearProcessNumbered"/>
    <dgm:cxn modelId="{162F7BBD-8E9D-49BA-8AD7-349A8B17F0B8}" type="presOf" srcId="{5CFEA019-1BE1-42C9-A858-B02DD7837224}" destId="{CCE729EA-930A-47EC-AB8B-BAD699455056}" srcOrd="0" destOrd="0" presId="urn:microsoft.com/office/officeart/2016/7/layout/BasicLinearProcessNumbered"/>
    <dgm:cxn modelId="{190B7FC9-7065-4455-A3DB-BB6EE559D855}" srcId="{5CFEA019-1BE1-42C9-A858-B02DD7837224}" destId="{B360F07C-0B46-440D-A662-1CEF0AC4DA38}" srcOrd="0" destOrd="0" parTransId="{457F344E-D67B-4DCE-A015-6C7FD4D03DC2}" sibTransId="{33AF313E-9E71-4FCB-8357-D51CC2CB1F89}"/>
    <dgm:cxn modelId="{F143B4F5-1764-4951-A5BF-8763E802AE48}" type="presOf" srcId="{B360F07C-0B46-440D-A662-1CEF0AC4DA38}" destId="{D5F5B4A6-C674-49AF-9D03-1B7B127C6487}" srcOrd="1" destOrd="0" presId="urn:microsoft.com/office/officeart/2016/7/layout/BasicLinearProcessNumbered"/>
    <dgm:cxn modelId="{E1C70E5A-1DCB-463D-8F13-89663472B95C}" type="presParOf" srcId="{CCE729EA-930A-47EC-AB8B-BAD699455056}" destId="{C0132753-820B-4EAE-9134-8964C0EB714A}" srcOrd="0" destOrd="0" presId="urn:microsoft.com/office/officeart/2016/7/layout/BasicLinearProcessNumbered"/>
    <dgm:cxn modelId="{91F7CE40-725C-4B0A-B5C3-B02865906F44}" type="presParOf" srcId="{C0132753-820B-4EAE-9134-8964C0EB714A}" destId="{37A2E038-BB9A-4E94-A807-C87285AEE73C}" srcOrd="0" destOrd="0" presId="urn:microsoft.com/office/officeart/2016/7/layout/BasicLinearProcessNumbered"/>
    <dgm:cxn modelId="{A7719F8D-08E9-4C9C-8444-79B2BFA6EA83}" type="presParOf" srcId="{C0132753-820B-4EAE-9134-8964C0EB714A}" destId="{9CAEE81C-1FEB-4DA3-845E-1AC4F8506185}" srcOrd="1" destOrd="0" presId="urn:microsoft.com/office/officeart/2016/7/layout/BasicLinearProcessNumbered"/>
    <dgm:cxn modelId="{1C4641A5-513C-4887-9FB5-459B32D55BE5}" type="presParOf" srcId="{C0132753-820B-4EAE-9134-8964C0EB714A}" destId="{EAB22A95-9851-46CE-8116-6C71FE55815D}" srcOrd="2" destOrd="0" presId="urn:microsoft.com/office/officeart/2016/7/layout/BasicLinearProcessNumbered"/>
    <dgm:cxn modelId="{2A7A43EA-4D33-4484-9993-16EBA56D706C}" type="presParOf" srcId="{C0132753-820B-4EAE-9134-8964C0EB714A}" destId="{D5F5B4A6-C674-49AF-9D03-1B7B127C6487}" srcOrd="3" destOrd="0" presId="urn:microsoft.com/office/officeart/2016/7/layout/BasicLinearProcessNumbered"/>
    <dgm:cxn modelId="{999561AF-0EC5-48C4-9EB2-9ECC4A1F3AA9}" type="presParOf" srcId="{CCE729EA-930A-47EC-AB8B-BAD699455056}" destId="{9D202976-9F00-4B0E-BB81-A9F73B28A1F8}" srcOrd="1" destOrd="0" presId="urn:microsoft.com/office/officeart/2016/7/layout/BasicLinearProcessNumbered"/>
    <dgm:cxn modelId="{560D55B0-2046-444F-B9E1-BFD58DE9C4C3}" type="presParOf" srcId="{CCE729EA-930A-47EC-AB8B-BAD699455056}" destId="{D06AD772-4A42-4230-859E-F092942DC226}" srcOrd="2" destOrd="0" presId="urn:microsoft.com/office/officeart/2016/7/layout/BasicLinearProcessNumbered"/>
    <dgm:cxn modelId="{17354AA6-432F-4614-BB9E-036A9C628C90}" type="presParOf" srcId="{D06AD772-4A42-4230-859E-F092942DC226}" destId="{90DAE7DA-FE93-41A3-A086-DDFA0FA8DBA9}" srcOrd="0" destOrd="0" presId="urn:microsoft.com/office/officeart/2016/7/layout/BasicLinearProcessNumbered"/>
    <dgm:cxn modelId="{A589DE87-464B-4344-BAFF-51AB3E3A1889}" type="presParOf" srcId="{D06AD772-4A42-4230-859E-F092942DC226}" destId="{36E71DDD-51AA-4AFF-8E5A-05477BB4F76F}" srcOrd="1" destOrd="0" presId="urn:microsoft.com/office/officeart/2016/7/layout/BasicLinearProcessNumbered"/>
    <dgm:cxn modelId="{BBE61C71-35FD-4C74-A389-46B76306E530}" type="presParOf" srcId="{D06AD772-4A42-4230-859E-F092942DC226}" destId="{2FF088DC-7D45-4481-936A-91C48DADEC84}" srcOrd="2" destOrd="0" presId="urn:microsoft.com/office/officeart/2016/7/layout/BasicLinearProcessNumbered"/>
    <dgm:cxn modelId="{C197D5FF-5C84-4E2A-A7EC-9DAC066CE775}" type="presParOf" srcId="{D06AD772-4A42-4230-859E-F092942DC226}" destId="{7D99A469-85D5-4EA1-A2D6-5CD3722EA04E}" srcOrd="3" destOrd="0" presId="urn:microsoft.com/office/officeart/2016/7/layout/BasicLinearProcessNumbered"/>
    <dgm:cxn modelId="{C7AA14E2-6078-4522-B96F-C9896537E1FE}" type="presParOf" srcId="{CCE729EA-930A-47EC-AB8B-BAD699455056}" destId="{028D2B18-B302-44F5-B3C0-B33C53FB6519}" srcOrd="3" destOrd="0" presId="urn:microsoft.com/office/officeart/2016/7/layout/BasicLinearProcessNumbered"/>
    <dgm:cxn modelId="{433D1936-38C0-4DDF-B9AE-649426928E63}" type="presParOf" srcId="{CCE729EA-930A-47EC-AB8B-BAD699455056}" destId="{E1F30837-2692-4178-A24A-54226BC2B12E}" srcOrd="4" destOrd="0" presId="urn:microsoft.com/office/officeart/2016/7/layout/BasicLinearProcessNumbered"/>
    <dgm:cxn modelId="{3034376B-DF3F-42BE-9453-03A09FD5FEE3}" type="presParOf" srcId="{E1F30837-2692-4178-A24A-54226BC2B12E}" destId="{22CF34FF-ABF5-40A3-92D1-776285909103}" srcOrd="0" destOrd="0" presId="urn:microsoft.com/office/officeart/2016/7/layout/BasicLinearProcessNumbered"/>
    <dgm:cxn modelId="{4364E1D8-E5E5-4B53-AB2F-FCDFD0849B71}" type="presParOf" srcId="{E1F30837-2692-4178-A24A-54226BC2B12E}" destId="{556F69D5-437A-458E-8D19-F5E1411B03F1}" srcOrd="1" destOrd="0" presId="urn:microsoft.com/office/officeart/2016/7/layout/BasicLinearProcessNumbered"/>
    <dgm:cxn modelId="{F9B837B1-4CE1-478E-945A-9FB47D2B149C}" type="presParOf" srcId="{E1F30837-2692-4178-A24A-54226BC2B12E}" destId="{4AEC9636-8252-4B29-8C26-3526610072E4}" srcOrd="2" destOrd="0" presId="urn:microsoft.com/office/officeart/2016/7/layout/BasicLinearProcessNumbered"/>
    <dgm:cxn modelId="{2B3C4FA4-9631-4972-AA2B-E16D1794C6B0}" type="presParOf" srcId="{E1F30837-2692-4178-A24A-54226BC2B12E}" destId="{84531089-17A8-437F-B5F8-E337D343D6B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CA486D-F394-4C6B-B9EE-56C5B34FF27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2B1C501-13CC-435B-BD7C-C7EFD151BFAB}">
      <dgm:prSet/>
      <dgm:spPr/>
      <dgm:t>
        <a:bodyPr/>
        <a:lstStyle/>
        <a:p>
          <a:r>
            <a:rPr lang="en-US"/>
            <a:t>JS divergence indicates noticeable shift between all dataset pairs</a:t>
          </a:r>
        </a:p>
      </dgm:t>
    </dgm:pt>
    <dgm:pt modelId="{D6571AEA-5BD4-4127-8A52-4978ED2E13AD}" type="parTrans" cxnId="{EF855E9A-D5FA-4A27-B8E2-1B18F1321457}">
      <dgm:prSet/>
      <dgm:spPr/>
      <dgm:t>
        <a:bodyPr/>
        <a:lstStyle/>
        <a:p>
          <a:endParaRPr lang="en-US"/>
        </a:p>
      </dgm:t>
    </dgm:pt>
    <dgm:pt modelId="{7FDBDF58-1E25-4680-A066-09888D3EBCC6}" type="sibTrans" cxnId="{EF855E9A-D5FA-4A27-B8E2-1B18F1321457}">
      <dgm:prSet/>
      <dgm:spPr/>
      <dgm:t>
        <a:bodyPr/>
        <a:lstStyle/>
        <a:p>
          <a:endParaRPr lang="en-US"/>
        </a:p>
      </dgm:t>
    </dgm:pt>
    <dgm:pt modelId="{DCE5F7E9-3AEA-472B-88C7-218E632C33B1}">
      <dgm:prSet/>
      <dgm:spPr/>
      <dgm:t>
        <a:bodyPr/>
        <a:lstStyle/>
        <a:p>
          <a:r>
            <a:rPr lang="en-US"/>
            <a:t>Normals‑only comparison still shows clear gaps</a:t>
          </a:r>
        </a:p>
      </dgm:t>
    </dgm:pt>
    <dgm:pt modelId="{496AEAC1-A852-4060-94CF-D1C2CA0C749F}" type="parTrans" cxnId="{6FE284BE-C4CE-43BC-9AC1-563FB1C684FB}">
      <dgm:prSet/>
      <dgm:spPr/>
      <dgm:t>
        <a:bodyPr/>
        <a:lstStyle/>
        <a:p>
          <a:endParaRPr lang="en-US"/>
        </a:p>
      </dgm:t>
    </dgm:pt>
    <dgm:pt modelId="{ADA39F15-3D2F-41F4-89A1-201E9F0779D9}" type="sibTrans" cxnId="{6FE284BE-C4CE-43BC-9AC1-563FB1C684FB}">
      <dgm:prSet/>
      <dgm:spPr/>
      <dgm:t>
        <a:bodyPr/>
        <a:lstStyle/>
        <a:p>
          <a:endParaRPr lang="en-US"/>
        </a:p>
      </dgm:t>
    </dgm:pt>
    <dgm:pt modelId="{C41F8419-F75F-4D22-8847-A7738A09D0BB}">
      <dgm:prSet/>
      <dgm:spPr/>
      <dgm:t>
        <a:bodyPr/>
        <a:lstStyle/>
        <a:p>
          <a:r>
            <a:rPr lang="en-US"/>
            <a:t>Not all differences are due to pathology – institution/technical factors matter</a:t>
          </a:r>
        </a:p>
      </dgm:t>
    </dgm:pt>
    <dgm:pt modelId="{07F2E718-7A9A-417A-B01C-E5072EF4CEFF}" type="parTrans" cxnId="{290E24F8-E275-4B72-AFF0-A91E6605F427}">
      <dgm:prSet/>
      <dgm:spPr/>
      <dgm:t>
        <a:bodyPr/>
        <a:lstStyle/>
        <a:p>
          <a:endParaRPr lang="en-US"/>
        </a:p>
      </dgm:t>
    </dgm:pt>
    <dgm:pt modelId="{B8239C56-A48C-447A-93ED-9416D5AF6216}" type="sibTrans" cxnId="{290E24F8-E275-4B72-AFF0-A91E6605F427}">
      <dgm:prSet/>
      <dgm:spPr/>
      <dgm:t>
        <a:bodyPr/>
        <a:lstStyle/>
        <a:p>
          <a:endParaRPr lang="en-US"/>
        </a:p>
      </dgm:t>
    </dgm:pt>
    <dgm:pt modelId="{237EA469-8598-455F-9A1A-1D43F9BCECC3}" type="pres">
      <dgm:prSet presAssocID="{C9CA486D-F394-4C6B-B9EE-56C5B34FF274}" presName="linear" presStyleCnt="0">
        <dgm:presLayoutVars>
          <dgm:animLvl val="lvl"/>
          <dgm:resizeHandles val="exact"/>
        </dgm:presLayoutVars>
      </dgm:prSet>
      <dgm:spPr/>
    </dgm:pt>
    <dgm:pt modelId="{3E5F152D-62FC-4FBA-9131-16D2C8DAC93B}" type="pres">
      <dgm:prSet presAssocID="{72B1C501-13CC-435B-BD7C-C7EFD151BF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18F3C8C-9886-42FF-9428-08AF84CCDA46}" type="pres">
      <dgm:prSet presAssocID="{7FDBDF58-1E25-4680-A066-09888D3EBCC6}" presName="spacer" presStyleCnt="0"/>
      <dgm:spPr/>
    </dgm:pt>
    <dgm:pt modelId="{4BF3EF15-F4EA-4175-80AA-E8AA01A61D61}" type="pres">
      <dgm:prSet presAssocID="{DCE5F7E9-3AEA-472B-88C7-218E632C3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586AC3-B13F-48CD-B592-889EB85910D2}" type="pres">
      <dgm:prSet presAssocID="{ADA39F15-3D2F-41F4-89A1-201E9F0779D9}" presName="spacer" presStyleCnt="0"/>
      <dgm:spPr/>
    </dgm:pt>
    <dgm:pt modelId="{C68BF7C2-D9BA-4FB9-8147-E85D1426AD8E}" type="pres">
      <dgm:prSet presAssocID="{C41F8419-F75F-4D22-8847-A7738A09D0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49F305-8542-4270-BE3F-3C1A400AFA29}" type="presOf" srcId="{72B1C501-13CC-435B-BD7C-C7EFD151BFAB}" destId="{3E5F152D-62FC-4FBA-9131-16D2C8DAC93B}" srcOrd="0" destOrd="0" presId="urn:microsoft.com/office/officeart/2005/8/layout/vList2"/>
    <dgm:cxn modelId="{ABC79E70-F788-4D6B-8CB9-22DF1448A198}" type="presOf" srcId="{C9CA486D-F394-4C6B-B9EE-56C5B34FF274}" destId="{237EA469-8598-455F-9A1A-1D43F9BCECC3}" srcOrd="0" destOrd="0" presId="urn:microsoft.com/office/officeart/2005/8/layout/vList2"/>
    <dgm:cxn modelId="{CA3A8353-7629-46C7-B5AC-4C38A8B65EB3}" type="presOf" srcId="{C41F8419-F75F-4D22-8847-A7738A09D0BB}" destId="{C68BF7C2-D9BA-4FB9-8147-E85D1426AD8E}" srcOrd="0" destOrd="0" presId="urn:microsoft.com/office/officeart/2005/8/layout/vList2"/>
    <dgm:cxn modelId="{EF855E9A-D5FA-4A27-B8E2-1B18F1321457}" srcId="{C9CA486D-F394-4C6B-B9EE-56C5B34FF274}" destId="{72B1C501-13CC-435B-BD7C-C7EFD151BFAB}" srcOrd="0" destOrd="0" parTransId="{D6571AEA-5BD4-4127-8A52-4978ED2E13AD}" sibTransId="{7FDBDF58-1E25-4680-A066-09888D3EBCC6}"/>
    <dgm:cxn modelId="{6FE284BE-C4CE-43BC-9AC1-563FB1C684FB}" srcId="{C9CA486D-F394-4C6B-B9EE-56C5B34FF274}" destId="{DCE5F7E9-3AEA-472B-88C7-218E632C33B1}" srcOrd="1" destOrd="0" parTransId="{496AEAC1-A852-4060-94CF-D1C2CA0C749F}" sibTransId="{ADA39F15-3D2F-41F4-89A1-201E9F0779D9}"/>
    <dgm:cxn modelId="{CE59CBF6-BCE9-4467-B04A-8C98E8A478B3}" type="presOf" srcId="{DCE5F7E9-3AEA-472B-88C7-218E632C33B1}" destId="{4BF3EF15-F4EA-4175-80AA-E8AA01A61D61}" srcOrd="0" destOrd="0" presId="urn:microsoft.com/office/officeart/2005/8/layout/vList2"/>
    <dgm:cxn modelId="{290E24F8-E275-4B72-AFF0-A91E6605F427}" srcId="{C9CA486D-F394-4C6B-B9EE-56C5B34FF274}" destId="{C41F8419-F75F-4D22-8847-A7738A09D0BB}" srcOrd="2" destOrd="0" parTransId="{07F2E718-7A9A-417A-B01C-E5072EF4CEFF}" sibTransId="{B8239C56-A48C-447A-93ED-9416D5AF6216}"/>
    <dgm:cxn modelId="{81E9BBE9-A4E7-455B-8B75-F26983C13DFB}" type="presParOf" srcId="{237EA469-8598-455F-9A1A-1D43F9BCECC3}" destId="{3E5F152D-62FC-4FBA-9131-16D2C8DAC93B}" srcOrd="0" destOrd="0" presId="urn:microsoft.com/office/officeart/2005/8/layout/vList2"/>
    <dgm:cxn modelId="{16FFF0B0-6B42-4F03-9AF0-29F6890DE9F4}" type="presParOf" srcId="{237EA469-8598-455F-9A1A-1D43F9BCECC3}" destId="{218F3C8C-9886-42FF-9428-08AF84CCDA46}" srcOrd="1" destOrd="0" presId="urn:microsoft.com/office/officeart/2005/8/layout/vList2"/>
    <dgm:cxn modelId="{E765456E-9175-4264-8BC8-9057EC654326}" type="presParOf" srcId="{237EA469-8598-455F-9A1A-1D43F9BCECC3}" destId="{4BF3EF15-F4EA-4175-80AA-E8AA01A61D61}" srcOrd="2" destOrd="0" presId="urn:microsoft.com/office/officeart/2005/8/layout/vList2"/>
    <dgm:cxn modelId="{68A3C005-0831-47C6-8598-78558791F6B3}" type="presParOf" srcId="{237EA469-8598-455F-9A1A-1D43F9BCECC3}" destId="{05586AC3-B13F-48CD-B592-889EB85910D2}" srcOrd="3" destOrd="0" presId="urn:microsoft.com/office/officeart/2005/8/layout/vList2"/>
    <dgm:cxn modelId="{5C863FD6-4908-4CE1-8B42-517E42349F9E}" type="presParOf" srcId="{237EA469-8598-455F-9A1A-1D43F9BCECC3}" destId="{C68BF7C2-D9BA-4FB9-8147-E85D1426AD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1D57D9-63C4-410F-8B89-0383FCF4CC4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D9F1BE-D4F8-4DC8-9DD7-3A71D2D8FFB9}" type="pres">
      <dgm:prSet presAssocID="{091D57D9-63C4-410F-8B89-0383FCF4CC4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5066190-EDA6-4E67-9EDD-B4F18C548240}" type="presOf" srcId="{091D57D9-63C4-410F-8B89-0383FCF4CC45}" destId="{4AD9F1BE-D4F8-4DC8-9DD7-3A71D2D8FF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1D57D9-63C4-410F-8B89-0383FCF4CC4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E081E7-C985-473B-82C3-5A5DCACB1872}">
      <dgm:prSet/>
      <dgm:spPr/>
      <dgm:t>
        <a:bodyPr/>
        <a:lstStyle/>
        <a:p>
          <a:r>
            <a:rPr lang="en-US"/>
            <a:t>Convolutional encoder–decoder network with ~27M parameters</a:t>
          </a:r>
        </a:p>
      </dgm:t>
    </dgm:pt>
    <dgm:pt modelId="{E6CB592C-DE2B-4A13-A7C3-7C99B19F43BE}" type="parTrans" cxnId="{82BF411A-04B0-4F5C-AAB0-15ECD9B02503}">
      <dgm:prSet/>
      <dgm:spPr/>
      <dgm:t>
        <a:bodyPr/>
        <a:lstStyle/>
        <a:p>
          <a:endParaRPr lang="en-US"/>
        </a:p>
      </dgm:t>
    </dgm:pt>
    <dgm:pt modelId="{BF687F15-9F53-4B7F-A457-6A03F852FEE3}" type="sibTrans" cxnId="{82BF411A-04B0-4F5C-AAB0-15ECD9B02503}">
      <dgm:prSet/>
      <dgm:spPr/>
      <dgm:t>
        <a:bodyPr/>
        <a:lstStyle/>
        <a:p>
          <a:endParaRPr lang="en-US"/>
        </a:p>
      </dgm:t>
    </dgm:pt>
    <dgm:pt modelId="{F40D738C-D7C0-4D55-94CD-915079C90058}">
      <dgm:prSet/>
      <dgm:spPr/>
      <dgm:t>
        <a:bodyPr/>
        <a:lstStyle/>
        <a:p>
          <a:r>
            <a:rPr lang="en-US"/>
            <a:t>Input: 1×224×224 chest X‑ray (resized &amp; normalized)</a:t>
          </a:r>
        </a:p>
      </dgm:t>
    </dgm:pt>
    <dgm:pt modelId="{5C0CA752-6CC7-446B-A2AC-D7A2DE3EE4C3}" type="parTrans" cxnId="{75CD7B7F-BBB8-4585-BCA0-1472B6C6D9DE}">
      <dgm:prSet/>
      <dgm:spPr/>
      <dgm:t>
        <a:bodyPr/>
        <a:lstStyle/>
        <a:p>
          <a:endParaRPr lang="en-US"/>
        </a:p>
      </dgm:t>
    </dgm:pt>
    <dgm:pt modelId="{5A20C14A-B899-4A7C-993D-A8520D782EF8}" type="sibTrans" cxnId="{75CD7B7F-BBB8-4585-BCA0-1472B6C6D9DE}">
      <dgm:prSet/>
      <dgm:spPr/>
      <dgm:t>
        <a:bodyPr/>
        <a:lstStyle/>
        <a:p>
          <a:endParaRPr lang="en-US"/>
        </a:p>
      </dgm:t>
    </dgm:pt>
    <dgm:pt modelId="{4D016823-E131-4BFE-B04B-682CBA37A0FE}">
      <dgm:prSet/>
      <dgm:spPr/>
      <dgm:t>
        <a:bodyPr/>
        <a:lstStyle/>
        <a:p>
          <a:r>
            <a:rPr lang="en-US"/>
            <a:t>Latent space: 256‑dimensional vector (compressed representation)</a:t>
          </a:r>
        </a:p>
      </dgm:t>
    </dgm:pt>
    <dgm:pt modelId="{13B5602D-5D38-46E1-8578-511E40DFE002}" type="parTrans" cxnId="{29E82BAB-DECF-42BB-A3FB-775AFCE32763}">
      <dgm:prSet/>
      <dgm:spPr/>
      <dgm:t>
        <a:bodyPr/>
        <a:lstStyle/>
        <a:p>
          <a:endParaRPr lang="en-US"/>
        </a:p>
      </dgm:t>
    </dgm:pt>
    <dgm:pt modelId="{6E61CF99-0465-4DE0-8D58-B2B98B2BD48B}" type="sibTrans" cxnId="{29E82BAB-DECF-42BB-A3FB-775AFCE32763}">
      <dgm:prSet/>
      <dgm:spPr/>
      <dgm:t>
        <a:bodyPr/>
        <a:lstStyle/>
        <a:p>
          <a:endParaRPr lang="en-US"/>
        </a:p>
      </dgm:t>
    </dgm:pt>
    <dgm:pt modelId="{1C8AFBF6-EF58-4DA4-A763-486F1E7FA253}">
      <dgm:prSet/>
      <dgm:spPr/>
      <dgm:t>
        <a:bodyPr/>
        <a:lstStyle/>
        <a:p>
          <a:r>
            <a:rPr lang="en-US"/>
            <a:t>Two variants: NIH_Full AE and NIH_Normal AE</a:t>
          </a:r>
        </a:p>
      </dgm:t>
    </dgm:pt>
    <dgm:pt modelId="{2594E983-7A35-4452-9F15-DE4B4FA2FC2C}" type="parTrans" cxnId="{70472A8D-30A5-471C-959A-C2211CBFCE24}">
      <dgm:prSet/>
      <dgm:spPr/>
      <dgm:t>
        <a:bodyPr/>
        <a:lstStyle/>
        <a:p>
          <a:endParaRPr lang="en-US"/>
        </a:p>
      </dgm:t>
    </dgm:pt>
    <dgm:pt modelId="{5724F565-5F5D-423A-89FF-98D9F3978706}" type="sibTrans" cxnId="{70472A8D-30A5-471C-959A-C2211CBFCE24}">
      <dgm:prSet/>
      <dgm:spPr/>
      <dgm:t>
        <a:bodyPr/>
        <a:lstStyle/>
        <a:p>
          <a:endParaRPr lang="en-US"/>
        </a:p>
      </dgm:t>
    </dgm:pt>
    <dgm:pt modelId="{4AD9F1BE-D4F8-4DC8-9DD7-3A71D2D8FFB9}" type="pres">
      <dgm:prSet presAssocID="{091D57D9-63C4-410F-8B89-0383FCF4CC45}" presName="linear" presStyleCnt="0">
        <dgm:presLayoutVars>
          <dgm:animLvl val="lvl"/>
          <dgm:resizeHandles val="exact"/>
        </dgm:presLayoutVars>
      </dgm:prSet>
      <dgm:spPr/>
    </dgm:pt>
    <dgm:pt modelId="{61684633-F3DF-4AE0-BF43-8DFAC8309A62}" type="pres">
      <dgm:prSet presAssocID="{7FE081E7-C985-473B-82C3-5A5DCACB18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9E4D0D-E2C1-4D93-8D05-560874ADC63C}" type="pres">
      <dgm:prSet presAssocID="{BF687F15-9F53-4B7F-A457-6A03F852FEE3}" presName="spacer" presStyleCnt="0"/>
      <dgm:spPr/>
    </dgm:pt>
    <dgm:pt modelId="{89D1C344-6043-4BF7-9539-395433447603}" type="pres">
      <dgm:prSet presAssocID="{F40D738C-D7C0-4D55-94CD-915079C900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20FC67-65C0-41A9-87C8-903F1D14D2B8}" type="pres">
      <dgm:prSet presAssocID="{5A20C14A-B899-4A7C-993D-A8520D782EF8}" presName="spacer" presStyleCnt="0"/>
      <dgm:spPr/>
    </dgm:pt>
    <dgm:pt modelId="{D3D66A28-93BB-4F23-8C25-E73C417D7165}" type="pres">
      <dgm:prSet presAssocID="{4D016823-E131-4BFE-B04B-682CBA37A0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E12800-634B-4BCD-A83B-B23902DA6068}" type="pres">
      <dgm:prSet presAssocID="{6E61CF99-0465-4DE0-8D58-B2B98B2BD48B}" presName="spacer" presStyleCnt="0"/>
      <dgm:spPr/>
    </dgm:pt>
    <dgm:pt modelId="{99DFE372-08C8-442E-9079-B814952191FF}" type="pres">
      <dgm:prSet presAssocID="{1C8AFBF6-EF58-4DA4-A763-486F1E7FA2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C1130F-09BF-47BE-9DC9-ABB283E3E768}" type="presOf" srcId="{7FE081E7-C985-473B-82C3-5A5DCACB1872}" destId="{61684633-F3DF-4AE0-BF43-8DFAC8309A62}" srcOrd="0" destOrd="0" presId="urn:microsoft.com/office/officeart/2005/8/layout/vList2"/>
    <dgm:cxn modelId="{82BF411A-04B0-4F5C-AAB0-15ECD9B02503}" srcId="{091D57D9-63C4-410F-8B89-0383FCF4CC45}" destId="{7FE081E7-C985-473B-82C3-5A5DCACB1872}" srcOrd="0" destOrd="0" parTransId="{E6CB592C-DE2B-4A13-A7C3-7C99B19F43BE}" sibTransId="{BF687F15-9F53-4B7F-A457-6A03F852FEE3}"/>
    <dgm:cxn modelId="{7047FE6A-0F44-4C39-9611-59D4C9E519AE}" type="presOf" srcId="{1C8AFBF6-EF58-4DA4-A763-486F1E7FA253}" destId="{99DFE372-08C8-442E-9079-B814952191FF}" srcOrd="0" destOrd="0" presId="urn:microsoft.com/office/officeart/2005/8/layout/vList2"/>
    <dgm:cxn modelId="{75CD7B7F-BBB8-4585-BCA0-1472B6C6D9DE}" srcId="{091D57D9-63C4-410F-8B89-0383FCF4CC45}" destId="{F40D738C-D7C0-4D55-94CD-915079C90058}" srcOrd="1" destOrd="0" parTransId="{5C0CA752-6CC7-446B-A2AC-D7A2DE3EE4C3}" sibTransId="{5A20C14A-B899-4A7C-993D-A8520D782EF8}"/>
    <dgm:cxn modelId="{70472A8D-30A5-471C-959A-C2211CBFCE24}" srcId="{091D57D9-63C4-410F-8B89-0383FCF4CC45}" destId="{1C8AFBF6-EF58-4DA4-A763-486F1E7FA253}" srcOrd="3" destOrd="0" parTransId="{2594E983-7A35-4452-9F15-DE4B4FA2FC2C}" sibTransId="{5724F565-5F5D-423A-89FF-98D9F3978706}"/>
    <dgm:cxn modelId="{15066190-EDA6-4E67-9EDD-B4F18C548240}" type="presOf" srcId="{091D57D9-63C4-410F-8B89-0383FCF4CC45}" destId="{4AD9F1BE-D4F8-4DC8-9DD7-3A71D2D8FFB9}" srcOrd="0" destOrd="0" presId="urn:microsoft.com/office/officeart/2005/8/layout/vList2"/>
    <dgm:cxn modelId="{29E82BAB-DECF-42BB-A3FB-775AFCE32763}" srcId="{091D57D9-63C4-410F-8B89-0383FCF4CC45}" destId="{4D016823-E131-4BFE-B04B-682CBA37A0FE}" srcOrd="2" destOrd="0" parTransId="{13B5602D-5D38-46E1-8578-511E40DFE002}" sibTransId="{6E61CF99-0465-4DE0-8D58-B2B98B2BD48B}"/>
    <dgm:cxn modelId="{8697B9CD-36C4-4A40-BEB3-94ED07371D57}" type="presOf" srcId="{4D016823-E131-4BFE-B04B-682CBA37A0FE}" destId="{D3D66A28-93BB-4F23-8C25-E73C417D7165}" srcOrd="0" destOrd="0" presId="urn:microsoft.com/office/officeart/2005/8/layout/vList2"/>
    <dgm:cxn modelId="{D2BC8AD7-6F2F-41B3-ABE2-84E62B560DBB}" type="presOf" srcId="{F40D738C-D7C0-4D55-94CD-915079C90058}" destId="{89D1C344-6043-4BF7-9539-395433447603}" srcOrd="0" destOrd="0" presId="urn:microsoft.com/office/officeart/2005/8/layout/vList2"/>
    <dgm:cxn modelId="{8EBEE552-50CD-4294-B468-1D202163E31F}" type="presParOf" srcId="{4AD9F1BE-D4F8-4DC8-9DD7-3A71D2D8FFB9}" destId="{61684633-F3DF-4AE0-BF43-8DFAC8309A62}" srcOrd="0" destOrd="0" presId="urn:microsoft.com/office/officeart/2005/8/layout/vList2"/>
    <dgm:cxn modelId="{9C1586E4-6241-46DE-91BD-29835A8FE2E1}" type="presParOf" srcId="{4AD9F1BE-D4F8-4DC8-9DD7-3A71D2D8FFB9}" destId="{669E4D0D-E2C1-4D93-8D05-560874ADC63C}" srcOrd="1" destOrd="0" presId="urn:microsoft.com/office/officeart/2005/8/layout/vList2"/>
    <dgm:cxn modelId="{F982F065-6A17-4BCB-B986-271ED0BA57D8}" type="presParOf" srcId="{4AD9F1BE-D4F8-4DC8-9DD7-3A71D2D8FFB9}" destId="{89D1C344-6043-4BF7-9539-395433447603}" srcOrd="2" destOrd="0" presId="urn:microsoft.com/office/officeart/2005/8/layout/vList2"/>
    <dgm:cxn modelId="{F3108A5E-5488-4971-BD49-0CECB8B1FFDB}" type="presParOf" srcId="{4AD9F1BE-D4F8-4DC8-9DD7-3A71D2D8FFB9}" destId="{DB20FC67-65C0-41A9-87C8-903F1D14D2B8}" srcOrd="3" destOrd="0" presId="urn:microsoft.com/office/officeart/2005/8/layout/vList2"/>
    <dgm:cxn modelId="{1BCCB53C-54D5-4C86-AE84-28FE4D07E225}" type="presParOf" srcId="{4AD9F1BE-D4F8-4DC8-9DD7-3A71D2D8FFB9}" destId="{D3D66A28-93BB-4F23-8C25-E73C417D7165}" srcOrd="4" destOrd="0" presId="urn:microsoft.com/office/officeart/2005/8/layout/vList2"/>
    <dgm:cxn modelId="{47B89B17-24D7-46B0-A62A-1D7FCA16BEB7}" type="presParOf" srcId="{4AD9F1BE-D4F8-4DC8-9DD7-3A71D2D8FFB9}" destId="{52E12800-634B-4BCD-A83B-B23902DA6068}" srcOrd="5" destOrd="0" presId="urn:microsoft.com/office/officeart/2005/8/layout/vList2"/>
    <dgm:cxn modelId="{47F870DE-D644-43D2-851C-99F50EFD3F9C}" type="presParOf" srcId="{4AD9F1BE-D4F8-4DC8-9DD7-3A71D2D8FFB9}" destId="{99DFE372-08C8-442E-9079-B814952191F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5A18F1-DE7D-4997-85D4-03F2548FF0CE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0BD7B62-ABEE-47C9-8BE2-A1D485EA9DFB}">
      <dgm:prSet/>
      <dgm:spPr/>
      <dgm:t>
        <a:bodyPr/>
        <a:lstStyle/>
        <a:p>
          <a:r>
            <a:rPr lang="en-US"/>
            <a:t>Autoencoders converge with low reconstruction error on NIH images</a:t>
          </a:r>
        </a:p>
      </dgm:t>
    </dgm:pt>
    <dgm:pt modelId="{EA9EEDD1-36A6-4E9B-A612-020B77DCEFB7}" type="parTrans" cxnId="{25BB0144-32A0-4326-9D1B-002834511694}">
      <dgm:prSet/>
      <dgm:spPr/>
      <dgm:t>
        <a:bodyPr/>
        <a:lstStyle/>
        <a:p>
          <a:endParaRPr lang="en-US"/>
        </a:p>
      </dgm:t>
    </dgm:pt>
    <dgm:pt modelId="{ADAC6925-1DF1-4275-9601-F91796302CA8}" type="sibTrans" cxnId="{25BB0144-32A0-4326-9D1B-002834511694}">
      <dgm:prSet/>
      <dgm:spPr/>
      <dgm:t>
        <a:bodyPr/>
        <a:lstStyle/>
        <a:p>
          <a:endParaRPr lang="en-US"/>
        </a:p>
      </dgm:t>
    </dgm:pt>
    <dgm:pt modelId="{63F96912-7653-478B-9574-680E78400FF0}">
      <dgm:prSet/>
      <dgm:spPr/>
      <dgm:t>
        <a:bodyPr/>
        <a:lstStyle/>
        <a:p>
          <a:r>
            <a:rPr lang="en-US"/>
            <a:t>NIH_Normal AE: abnormals show ~+6.6% higher error than normals</a:t>
          </a:r>
        </a:p>
      </dgm:t>
    </dgm:pt>
    <dgm:pt modelId="{4438B6C5-1F2C-490A-838F-6E7C1E0E6044}" type="parTrans" cxnId="{610DDD65-8990-484A-AF0F-AE93503A0C3A}">
      <dgm:prSet/>
      <dgm:spPr/>
      <dgm:t>
        <a:bodyPr/>
        <a:lstStyle/>
        <a:p>
          <a:endParaRPr lang="en-US"/>
        </a:p>
      </dgm:t>
    </dgm:pt>
    <dgm:pt modelId="{4A93B694-9192-41F2-AF94-2E94A8C3B598}" type="sibTrans" cxnId="{610DDD65-8990-484A-AF0F-AE93503A0C3A}">
      <dgm:prSet/>
      <dgm:spPr/>
      <dgm:t>
        <a:bodyPr/>
        <a:lstStyle/>
        <a:p>
          <a:endParaRPr lang="en-US"/>
        </a:p>
      </dgm:t>
    </dgm:pt>
    <dgm:pt modelId="{F68A6686-1A34-4B52-8BBA-73B83F310E8F}">
      <dgm:prSet/>
      <dgm:spPr/>
      <dgm:t>
        <a:bodyPr/>
        <a:lstStyle/>
        <a:p>
          <a:r>
            <a:rPr lang="en-US"/>
            <a:t>This +6.6% is our baseline ‘pathology effect’ within NIH</a:t>
          </a:r>
        </a:p>
      </dgm:t>
    </dgm:pt>
    <dgm:pt modelId="{BD160F53-A449-4D74-B82B-1FB6831C4655}" type="parTrans" cxnId="{0D8746F2-F699-4B78-8EBE-E78885B5AE21}">
      <dgm:prSet/>
      <dgm:spPr/>
      <dgm:t>
        <a:bodyPr/>
        <a:lstStyle/>
        <a:p>
          <a:endParaRPr lang="en-US"/>
        </a:p>
      </dgm:t>
    </dgm:pt>
    <dgm:pt modelId="{1F13D133-9AFA-4BF7-B8A2-08A8FABFC59F}" type="sibTrans" cxnId="{0D8746F2-F699-4B78-8EBE-E78885B5AE21}">
      <dgm:prSet/>
      <dgm:spPr/>
      <dgm:t>
        <a:bodyPr/>
        <a:lstStyle/>
        <a:p>
          <a:endParaRPr lang="en-US"/>
        </a:p>
      </dgm:t>
    </dgm:pt>
    <dgm:pt modelId="{73A0E42A-9D9E-4E04-9BD2-20D5FDCE0114}" type="pres">
      <dgm:prSet presAssocID="{C55A18F1-DE7D-4997-85D4-03F2548FF0CE}" presName="vert0" presStyleCnt="0">
        <dgm:presLayoutVars>
          <dgm:dir/>
          <dgm:animOne val="branch"/>
          <dgm:animLvl val="lvl"/>
        </dgm:presLayoutVars>
      </dgm:prSet>
      <dgm:spPr/>
    </dgm:pt>
    <dgm:pt modelId="{BDEE0832-F83C-43F7-BEFE-143690689453}" type="pres">
      <dgm:prSet presAssocID="{F0BD7B62-ABEE-47C9-8BE2-A1D485EA9DFB}" presName="thickLine" presStyleLbl="alignNode1" presStyleIdx="0" presStyleCnt="3"/>
      <dgm:spPr/>
    </dgm:pt>
    <dgm:pt modelId="{E39B1EB3-4B11-4B50-A95F-258512F493CF}" type="pres">
      <dgm:prSet presAssocID="{F0BD7B62-ABEE-47C9-8BE2-A1D485EA9DFB}" presName="horz1" presStyleCnt="0"/>
      <dgm:spPr/>
    </dgm:pt>
    <dgm:pt modelId="{B3146B0F-2E1B-477E-A341-7C9345329A0C}" type="pres">
      <dgm:prSet presAssocID="{F0BD7B62-ABEE-47C9-8BE2-A1D485EA9DFB}" presName="tx1" presStyleLbl="revTx" presStyleIdx="0" presStyleCnt="3"/>
      <dgm:spPr/>
    </dgm:pt>
    <dgm:pt modelId="{94B38A57-EC47-46DE-B854-6D6D5DC380EC}" type="pres">
      <dgm:prSet presAssocID="{F0BD7B62-ABEE-47C9-8BE2-A1D485EA9DFB}" presName="vert1" presStyleCnt="0"/>
      <dgm:spPr/>
    </dgm:pt>
    <dgm:pt modelId="{EE5B7AAB-D980-4E50-BCDB-BCBC9998F33A}" type="pres">
      <dgm:prSet presAssocID="{63F96912-7653-478B-9574-680E78400FF0}" presName="thickLine" presStyleLbl="alignNode1" presStyleIdx="1" presStyleCnt="3"/>
      <dgm:spPr/>
    </dgm:pt>
    <dgm:pt modelId="{03B7A857-A83E-4E87-A2D3-DD19CFEBF48E}" type="pres">
      <dgm:prSet presAssocID="{63F96912-7653-478B-9574-680E78400FF0}" presName="horz1" presStyleCnt="0"/>
      <dgm:spPr/>
    </dgm:pt>
    <dgm:pt modelId="{BB584DD4-1C0F-4211-BFAF-5DA536CDBB34}" type="pres">
      <dgm:prSet presAssocID="{63F96912-7653-478B-9574-680E78400FF0}" presName="tx1" presStyleLbl="revTx" presStyleIdx="1" presStyleCnt="3"/>
      <dgm:spPr/>
    </dgm:pt>
    <dgm:pt modelId="{01E11D53-9B4C-42C5-83F3-0C409E6E64C6}" type="pres">
      <dgm:prSet presAssocID="{63F96912-7653-478B-9574-680E78400FF0}" presName="vert1" presStyleCnt="0"/>
      <dgm:spPr/>
    </dgm:pt>
    <dgm:pt modelId="{A5E1685C-ABAC-4B8B-A501-D47CD5DA1170}" type="pres">
      <dgm:prSet presAssocID="{F68A6686-1A34-4B52-8BBA-73B83F310E8F}" presName="thickLine" presStyleLbl="alignNode1" presStyleIdx="2" presStyleCnt="3"/>
      <dgm:spPr/>
    </dgm:pt>
    <dgm:pt modelId="{41F08199-2BDC-46E8-95A5-84BFEC9DEA20}" type="pres">
      <dgm:prSet presAssocID="{F68A6686-1A34-4B52-8BBA-73B83F310E8F}" presName="horz1" presStyleCnt="0"/>
      <dgm:spPr/>
    </dgm:pt>
    <dgm:pt modelId="{1112EE70-35B0-4320-8374-F0E6A7AE4AB9}" type="pres">
      <dgm:prSet presAssocID="{F68A6686-1A34-4B52-8BBA-73B83F310E8F}" presName="tx1" presStyleLbl="revTx" presStyleIdx="2" presStyleCnt="3"/>
      <dgm:spPr/>
    </dgm:pt>
    <dgm:pt modelId="{90D128F9-1939-4D5B-A0F4-28AB5A255954}" type="pres">
      <dgm:prSet presAssocID="{F68A6686-1A34-4B52-8BBA-73B83F310E8F}" presName="vert1" presStyleCnt="0"/>
      <dgm:spPr/>
    </dgm:pt>
  </dgm:ptLst>
  <dgm:cxnLst>
    <dgm:cxn modelId="{538C1718-CCBA-4E11-824E-BA420F200A1B}" type="presOf" srcId="{F68A6686-1A34-4B52-8BBA-73B83F310E8F}" destId="{1112EE70-35B0-4320-8374-F0E6A7AE4AB9}" srcOrd="0" destOrd="0" presId="urn:microsoft.com/office/officeart/2008/layout/LinedList"/>
    <dgm:cxn modelId="{25BB0144-32A0-4326-9D1B-002834511694}" srcId="{C55A18F1-DE7D-4997-85D4-03F2548FF0CE}" destId="{F0BD7B62-ABEE-47C9-8BE2-A1D485EA9DFB}" srcOrd="0" destOrd="0" parTransId="{EA9EEDD1-36A6-4E9B-A612-020B77DCEFB7}" sibTransId="{ADAC6925-1DF1-4275-9601-F91796302CA8}"/>
    <dgm:cxn modelId="{610DDD65-8990-484A-AF0F-AE93503A0C3A}" srcId="{C55A18F1-DE7D-4997-85D4-03F2548FF0CE}" destId="{63F96912-7653-478B-9574-680E78400FF0}" srcOrd="1" destOrd="0" parTransId="{4438B6C5-1F2C-490A-838F-6E7C1E0E6044}" sibTransId="{4A93B694-9192-41F2-AF94-2E94A8C3B598}"/>
    <dgm:cxn modelId="{81851467-1F3D-4F12-997B-BD8A5F788619}" type="presOf" srcId="{63F96912-7653-478B-9574-680E78400FF0}" destId="{BB584DD4-1C0F-4211-BFAF-5DA536CDBB34}" srcOrd="0" destOrd="0" presId="urn:microsoft.com/office/officeart/2008/layout/LinedList"/>
    <dgm:cxn modelId="{419244A8-AC80-4C49-BA49-AA05CF3D7BEF}" type="presOf" srcId="{F0BD7B62-ABEE-47C9-8BE2-A1D485EA9DFB}" destId="{B3146B0F-2E1B-477E-A341-7C9345329A0C}" srcOrd="0" destOrd="0" presId="urn:microsoft.com/office/officeart/2008/layout/LinedList"/>
    <dgm:cxn modelId="{004352F0-3A6F-4337-A282-598293E66CA2}" type="presOf" srcId="{C55A18F1-DE7D-4997-85D4-03F2548FF0CE}" destId="{73A0E42A-9D9E-4E04-9BD2-20D5FDCE0114}" srcOrd="0" destOrd="0" presId="urn:microsoft.com/office/officeart/2008/layout/LinedList"/>
    <dgm:cxn modelId="{0D8746F2-F699-4B78-8EBE-E78885B5AE21}" srcId="{C55A18F1-DE7D-4997-85D4-03F2548FF0CE}" destId="{F68A6686-1A34-4B52-8BBA-73B83F310E8F}" srcOrd="2" destOrd="0" parTransId="{BD160F53-A449-4D74-B82B-1FB6831C4655}" sibTransId="{1F13D133-9AFA-4BF7-B8A2-08A8FABFC59F}"/>
    <dgm:cxn modelId="{F4B9F81A-B8B5-4031-9E73-427E5FAD344C}" type="presParOf" srcId="{73A0E42A-9D9E-4E04-9BD2-20D5FDCE0114}" destId="{BDEE0832-F83C-43F7-BEFE-143690689453}" srcOrd="0" destOrd="0" presId="urn:microsoft.com/office/officeart/2008/layout/LinedList"/>
    <dgm:cxn modelId="{8EB3E42B-3274-4ABD-85AF-77BF3BFFBB9E}" type="presParOf" srcId="{73A0E42A-9D9E-4E04-9BD2-20D5FDCE0114}" destId="{E39B1EB3-4B11-4B50-A95F-258512F493CF}" srcOrd="1" destOrd="0" presId="urn:microsoft.com/office/officeart/2008/layout/LinedList"/>
    <dgm:cxn modelId="{C86D890C-EAC2-4287-AC8F-C8F36592681C}" type="presParOf" srcId="{E39B1EB3-4B11-4B50-A95F-258512F493CF}" destId="{B3146B0F-2E1B-477E-A341-7C9345329A0C}" srcOrd="0" destOrd="0" presId="urn:microsoft.com/office/officeart/2008/layout/LinedList"/>
    <dgm:cxn modelId="{411EEB40-C0B1-488F-A4F1-52E7C6BFF322}" type="presParOf" srcId="{E39B1EB3-4B11-4B50-A95F-258512F493CF}" destId="{94B38A57-EC47-46DE-B854-6D6D5DC380EC}" srcOrd="1" destOrd="0" presId="urn:microsoft.com/office/officeart/2008/layout/LinedList"/>
    <dgm:cxn modelId="{7DE61B85-505A-483E-BE39-42AA5BD821D2}" type="presParOf" srcId="{73A0E42A-9D9E-4E04-9BD2-20D5FDCE0114}" destId="{EE5B7AAB-D980-4E50-BCDB-BCBC9998F33A}" srcOrd="2" destOrd="0" presId="urn:microsoft.com/office/officeart/2008/layout/LinedList"/>
    <dgm:cxn modelId="{56C482B9-B699-4C26-9687-8720A1EC7B25}" type="presParOf" srcId="{73A0E42A-9D9E-4E04-9BD2-20D5FDCE0114}" destId="{03B7A857-A83E-4E87-A2D3-DD19CFEBF48E}" srcOrd="3" destOrd="0" presId="urn:microsoft.com/office/officeart/2008/layout/LinedList"/>
    <dgm:cxn modelId="{932D781C-6855-4318-A6E6-D143228A957B}" type="presParOf" srcId="{03B7A857-A83E-4E87-A2D3-DD19CFEBF48E}" destId="{BB584DD4-1C0F-4211-BFAF-5DA536CDBB34}" srcOrd="0" destOrd="0" presId="urn:microsoft.com/office/officeart/2008/layout/LinedList"/>
    <dgm:cxn modelId="{00EAA1DE-D34A-451B-9C52-16F56F1C522D}" type="presParOf" srcId="{03B7A857-A83E-4E87-A2D3-DD19CFEBF48E}" destId="{01E11D53-9B4C-42C5-83F3-0C409E6E64C6}" srcOrd="1" destOrd="0" presId="urn:microsoft.com/office/officeart/2008/layout/LinedList"/>
    <dgm:cxn modelId="{93CBD570-EBC8-48C8-BB2E-F92FC1C88B9B}" type="presParOf" srcId="{73A0E42A-9D9E-4E04-9BD2-20D5FDCE0114}" destId="{A5E1685C-ABAC-4B8B-A501-D47CD5DA1170}" srcOrd="4" destOrd="0" presId="urn:microsoft.com/office/officeart/2008/layout/LinedList"/>
    <dgm:cxn modelId="{A86AB91A-510C-4B3F-A065-160FEB882B2B}" type="presParOf" srcId="{73A0E42A-9D9E-4E04-9BD2-20D5FDCE0114}" destId="{41F08199-2BDC-46E8-95A5-84BFEC9DEA20}" srcOrd="5" destOrd="0" presId="urn:microsoft.com/office/officeart/2008/layout/LinedList"/>
    <dgm:cxn modelId="{2F588A2C-12B8-4A31-B02B-B47EDFFDE5E6}" type="presParOf" srcId="{41F08199-2BDC-46E8-95A5-84BFEC9DEA20}" destId="{1112EE70-35B0-4320-8374-F0E6A7AE4AB9}" srcOrd="0" destOrd="0" presId="urn:microsoft.com/office/officeart/2008/layout/LinedList"/>
    <dgm:cxn modelId="{273BF029-C1E5-4058-B065-582AD31A0A73}" type="presParOf" srcId="{41F08199-2BDC-46E8-95A5-84BFEC9DEA20}" destId="{90D128F9-1939-4D5B-A0F4-28AB5A2559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F36E35-2AFA-4146-942C-1CF565BA7E10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8FC9D5-7B4D-4AB9-8364-5C2C34628FA7}">
      <dgm:prSet/>
      <dgm:spPr/>
      <dgm:t>
        <a:bodyPr/>
        <a:lstStyle/>
        <a:p>
          <a:r>
            <a:rPr lang="en-US"/>
            <a:t>Keep AE weights fixed and change only the input dataset</a:t>
          </a:r>
        </a:p>
      </dgm:t>
    </dgm:pt>
    <dgm:pt modelId="{5EA5614C-A608-40F3-A792-471801E7D1E6}" type="parTrans" cxnId="{975F57DB-B911-41B8-9EF9-ADC44DA9784D}">
      <dgm:prSet/>
      <dgm:spPr/>
      <dgm:t>
        <a:bodyPr/>
        <a:lstStyle/>
        <a:p>
          <a:endParaRPr lang="en-US"/>
        </a:p>
      </dgm:t>
    </dgm:pt>
    <dgm:pt modelId="{976FD50B-442A-451F-8B88-3282F0B44B30}" type="sibTrans" cxnId="{975F57DB-B911-41B8-9EF9-ADC44DA9784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4260BB9-43F9-48CA-B33F-C51640C662AB}">
      <dgm:prSet/>
      <dgm:spPr/>
      <dgm:t>
        <a:bodyPr/>
        <a:lstStyle/>
        <a:p>
          <a:r>
            <a:rPr lang="en-US"/>
            <a:t>Compute mean reconstruction error for NIH, Pediatric, CheXpert</a:t>
          </a:r>
        </a:p>
      </dgm:t>
    </dgm:pt>
    <dgm:pt modelId="{9D4EBA0C-63C9-4B3F-8EC4-CCA462BBDD63}" type="parTrans" cxnId="{9871FBA9-0CFB-4D92-AC98-F39EAF3EC8AE}">
      <dgm:prSet/>
      <dgm:spPr/>
      <dgm:t>
        <a:bodyPr/>
        <a:lstStyle/>
        <a:p>
          <a:endParaRPr lang="en-US"/>
        </a:p>
      </dgm:t>
    </dgm:pt>
    <dgm:pt modelId="{952F3263-8E85-4E3F-914E-E5A33A91CE17}" type="sibTrans" cxnId="{9871FBA9-0CFB-4D92-AC98-F39EAF3EC8A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751AA75-DEBF-4CD4-BA73-82B2D2EE5227}">
      <dgm:prSet/>
      <dgm:spPr/>
      <dgm:t>
        <a:bodyPr/>
        <a:lstStyle/>
        <a:p>
          <a:r>
            <a:rPr lang="en-US"/>
            <a:t>Use both NIH_Full AE and NIH_Normal AE</a:t>
          </a:r>
        </a:p>
      </dgm:t>
    </dgm:pt>
    <dgm:pt modelId="{EA52A821-8D17-4D3B-B76A-B9D6212E7CBE}" type="parTrans" cxnId="{55394234-CC4E-4A9A-96AC-5155EAAAC5AE}">
      <dgm:prSet/>
      <dgm:spPr/>
      <dgm:t>
        <a:bodyPr/>
        <a:lstStyle/>
        <a:p>
          <a:endParaRPr lang="en-US"/>
        </a:p>
      </dgm:t>
    </dgm:pt>
    <dgm:pt modelId="{151DBF2B-883E-40F6-85BE-7A56C54571F3}" type="sibTrans" cxnId="{55394234-CC4E-4A9A-96AC-5155EAAAC5A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F699806-7689-44B1-9A0B-6D13FA064FE9}" type="pres">
      <dgm:prSet presAssocID="{4BF36E35-2AFA-4146-942C-1CF565BA7E10}" presName="linearFlow" presStyleCnt="0">
        <dgm:presLayoutVars>
          <dgm:dir/>
          <dgm:animLvl val="lvl"/>
          <dgm:resizeHandles val="exact"/>
        </dgm:presLayoutVars>
      </dgm:prSet>
      <dgm:spPr/>
    </dgm:pt>
    <dgm:pt modelId="{7F3F0435-4BD4-4609-99A4-E199CB5650E8}" type="pres">
      <dgm:prSet presAssocID="{818FC9D5-7B4D-4AB9-8364-5C2C34628FA7}" presName="compositeNode" presStyleCnt="0"/>
      <dgm:spPr/>
    </dgm:pt>
    <dgm:pt modelId="{0862525C-0F91-489D-BEAF-EA857DE0C0DE}" type="pres">
      <dgm:prSet presAssocID="{818FC9D5-7B4D-4AB9-8364-5C2C34628F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73C48C-62B6-47BD-928D-2B47477F186B}" type="pres">
      <dgm:prSet presAssocID="{818FC9D5-7B4D-4AB9-8364-5C2C34628FA7}" presName="parSh" presStyleCnt="0"/>
      <dgm:spPr/>
    </dgm:pt>
    <dgm:pt modelId="{FBABC660-7042-40CE-B2E0-23AC817F5D53}" type="pres">
      <dgm:prSet presAssocID="{818FC9D5-7B4D-4AB9-8364-5C2C34628FA7}" presName="lineNode" presStyleLbl="alignAccFollowNode1" presStyleIdx="0" presStyleCnt="9"/>
      <dgm:spPr/>
    </dgm:pt>
    <dgm:pt modelId="{CD956A00-E9E7-454B-BBEA-25999FD8E106}" type="pres">
      <dgm:prSet presAssocID="{818FC9D5-7B4D-4AB9-8364-5C2C34628FA7}" presName="lineArrowNode" presStyleLbl="alignAccFollowNode1" presStyleIdx="1" presStyleCnt="9"/>
      <dgm:spPr/>
    </dgm:pt>
    <dgm:pt modelId="{D907B498-307B-45E0-BC3D-BA7793325E0E}" type="pres">
      <dgm:prSet presAssocID="{976FD50B-442A-451F-8B88-3282F0B44B30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0BAF2672-F903-41FD-9324-AA8F55A908D6}" type="pres">
      <dgm:prSet presAssocID="{976FD50B-442A-451F-8B88-3282F0B44B30}" presName="spacerBetweenCircleAndCallout" presStyleCnt="0">
        <dgm:presLayoutVars/>
      </dgm:prSet>
      <dgm:spPr/>
    </dgm:pt>
    <dgm:pt modelId="{F05340C7-CE2C-424C-9A54-1FD1DA067DA0}" type="pres">
      <dgm:prSet presAssocID="{818FC9D5-7B4D-4AB9-8364-5C2C34628FA7}" presName="nodeText" presStyleLbl="alignAccFollowNode1" presStyleIdx="2" presStyleCnt="9">
        <dgm:presLayoutVars>
          <dgm:bulletEnabled val="1"/>
        </dgm:presLayoutVars>
      </dgm:prSet>
      <dgm:spPr/>
    </dgm:pt>
    <dgm:pt modelId="{63AFF502-7FAB-4487-8FBD-16C5B5F982BE}" type="pres">
      <dgm:prSet presAssocID="{976FD50B-442A-451F-8B88-3282F0B44B30}" presName="sibTransComposite" presStyleCnt="0"/>
      <dgm:spPr/>
    </dgm:pt>
    <dgm:pt modelId="{14A5D1D3-BF82-4FD7-9870-FEE03DF57A36}" type="pres">
      <dgm:prSet presAssocID="{E4260BB9-43F9-48CA-B33F-C51640C662AB}" presName="compositeNode" presStyleCnt="0"/>
      <dgm:spPr/>
    </dgm:pt>
    <dgm:pt modelId="{F3CA00CF-C897-40A4-80AC-79B378378104}" type="pres">
      <dgm:prSet presAssocID="{E4260BB9-43F9-48CA-B33F-C51640C662A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03C64C-9EA5-406F-9919-666E0E7694B9}" type="pres">
      <dgm:prSet presAssocID="{E4260BB9-43F9-48CA-B33F-C51640C662AB}" presName="parSh" presStyleCnt="0"/>
      <dgm:spPr/>
    </dgm:pt>
    <dgm:pt modelId="{88798583-C0DA-40DD-BA9A-6AD0DEA953F1}" type="pres">
      <dgm:prSet presAssocID="{E4260BB9-43F9-48CA-B33F-C51640C662AB}" presName="lineNode" presStyleLbl="alignAccFollowNode1" presStyleIdx="3" presStyleCnt="9"/>
      <dgm:spPr/>
    </dgm:pt>
    <dgm:pt modelId="{6B7A2776-EF12-44C2-80B6-7A2B0AA6888A}" type="pres">
      <dgm:prSet presAssocID="{E4260BB9-43F9-48CA-B33F-C51640C662AB}" presName="lineArrowNode" presStyleLbl="alignAccFollowNode1" presStyleIdx="4" presStyleCnt="9"/>
      <dgm:spPr/>
    </dgm:pt>
    <dgm:pt modelId="{0244298B-3F38-4466-8504-CF9972ECDD22}" type="pres">
      <dgm:prSet presAssocID="{952F3263-8E85-4E3F-914E-E5A33A91CE17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A24C11FB-3ECA-458F-87EE-D683DDE5DFD9}" type="pres">
      <dgm:prSet presAssocID="{952F3263-8E85-4E3F-914E-E5A33A91CE17}" presName="spacerBetweenCircleAndCallout" presStyleCnt="0">
        <dgm:presLayoutVars/>
      </dgm:prSet>
      <dgm:spPr/>
    </dgm:pt>
    <dgm:pt modelId="{B3FC9BBE-8F1F-4661-9967-E001BEDA4002}" type="pres">
      <dgm:prSet presAssocID="{E4260BB9-43F9-48CA-B33F-C51640C662AB}" presName="nodeText" presStyleLbl="alignAccFollowNode1" presStyleIdx="5" presStyleCnt="9">
        <dgm:presLayoutVars>
          <dgm:bulletEnabled val="1"/>
        </dgm:presLayoutVars>
      </dgm:prSet>
      <dgm:spPr/>
    </dgm:pt>
    <dgm:pt modelId="{414F8FFF-EFA0-450A-BC59-DB2F0DC90496}" type="pres">
      <dgm:prSet presAssocID="{952F3263-8E85-4E3F-914E-E5A33A91CE17}" presName="sibTransComposite" presStyleCnt="0"/>
      <dgm:spPr/>
    </dgm:pt>
    <dgm:pt modelId="{7C569A88-300D-44F2-809F-90896296E765}" type="pres">
      <dgm:prSet presAssocID="{9751AA75-DEBF-4CD4-BA73-82B2D2EE5227}" presName="compositeNode" presStyleCnt="0"/>
      <dgm:spPr/>
    </dgm:pt>
    <dgm:pt modelId="{0372FCB0-130C-4C29-9319-144E5BC98507}" type="pres">
      <dgm:prSet presAssocID="{9751AA75-DEBF-4CD4-BA73-82B2D2EE52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AC1742-01E7-4849-B684-C37C8F1C7BF0}" type="pres">
      <dgm:prSet presAssocID="{9751AA75-DEBF-4CD4-BA73-82B2D2EE5227}" presName="parSh" presStyleCnt="0"/>
      <dgm:spPr/>
    </dgm:pt>
    <dgm:pt modelId="{4EB146F9-371B-4C88-ACA1-F01594BABD7D}" type="pres">
      <dgm:prSet presAssocID="{9751AA75-DEBF-4CD4-BA73-82B2D2EE5227}" presName="lineNode" presStyleLbl="alignAccFollowNode1" presStyleIdx="6" presStyleCnt="9"/>
      <dgm:spPr/>
    </dgm:pt>
    <dgm:pt modelId="{6A0B8352-49DF-4BF9-97FA-5447E835D944}" type="pres">
      <dgm:prSet presAssocID="{9751AA75-DEBF-4CD4-BA73-82B2D2EE5227}" presName="lineArrowNode" presStyleLbl="alignAccFollowNode1" presStyleIdx="7" presStyleCnt="9"/>
      <dgm:spPr/>
    </dgm:pt>
    <dgm:pt modelId="{B96A4452-292D-4375-8F0E-DBB8925757CD}" type="pres">
      <dgm:prSet presAssocID="{151DBF2B-883E-40F6-85BE-7A56C54571F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687C0CA-B466-4952-8768-BD4BD9669A9A}" type="pres">
      <dgm:prSet presAssocID="{151DBF2B-883E-40F6-85BE-7A56C54571F3}" presName="spacerBetweenCircleAndCallout" presStyleCnt="0">
        <dgm:presLayoutVars/>
      </dgm:prSet>
      <dgm:spPr/>
    </dgm:pt>
    <dgm:pt modelId="{496FFF64-60CC-451E-A173-FF373A5DB047}" type="pres">
      <dgm:prSet presAssocID="{9751AA75-DEBF-4CD4-BA73-82B2D2EE5227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22E64D0F-4524-43CD-AC23-DAA989F216B1}" type="presOf" srcId="{818FC9D5-7B4D-4AB9-8364-5C2C34628FA7}" destId="{F05340C7-CE2C-424C-9A54-1FD1DA067DA0}" srcOrd="0" destOrd="0" presId="urn:microsoft.com/office/officeart/2016/7/layout/LinearArrowProcessNumbered"/>
    <dgm:cxn modelId="{7821F911-D114-4B7B-9A42-DC4626C77C23}" type="presOf" srcId="{E4260BB9-43F9-48CA-B33F-C51640C662AB}" destId="{B3FC9BBE-8F1F-4661-9967-E001BEDA4002}" srcOrd="0" destOrd="0" presId="urn:microsoft.com/office/officeart/2016/7/layout/LinearArrowProcessNumbered"/>
    <dgm:cxn modelId="{FD2D6C25-3CA9-40D6-96DF-1097D722538F}" type="presOf" srcId="{952F3263-8E85-4E3F-914E-E5A33A91CE17}" destId="{0244298B-3F38-4466-8504-CF9972ECDD22}" srcOrd="0" destOrd="0" presId="urn:microsoft.com/office/officeart/2016/7/layout/LinearArrowProcessNumbered"/>
    <dgm:cxn modelId="{55394234-CC4E-4A9A-96AC-5155EAAAC5AE}" srcId="{4BF36E35-2AFA-4146-942C-1CF565BA7E10}" destId="{9751AA75-DEBF-4CD4-BA73-82B2D2EE5227}" srcOrd="2" destOrd="0" parTransId="{EA52A821-8D17-4D3B-B76A-B9D6212E7CBE}" sibTransId="{151DBF2B-883E-40F6-85BE-7A56C54571F3}"/>
    <dgm:cxn modelId="{AB1E6638-3BC4-4AD8-95F4-4EF8A8A79C99}" type="presOf" srcId="{4BF36E35-2AFA-4146-942C-1CF565BA7E10}" destId="{3F699806-7689-44B1-9A0B-6D13FA064FE9}" srcOrd="0" destOrd="0" presId="urn:microsoft.com/office/officeart/2016/7/layout/LinearArrowProcessNumbered"/>
    <dgm:cxn modelId="{8D6C4F6B-CBC1-4F8D-88E3-B7DFABB841BA}" type="presOf" srcId="{151DBF2B-883E-40F6-85BE-7A56C54571F3}" destId="{B96A4452-292D-4375-8F0E-DBB8925757CD}" srcOrd="0" destOrd="0" presId="urn:microsoft.com/office/officeart/2016/7/layout/LinearArrowProcessNumbered"/>
    <dgm:cxn modelId="{6D5D6970-C179-4E33-9E7E-45583F6481E3}" type="presOf" srcId="{9751AA75-DEBF-4CD4-BA73-82B2D2EE5227}" destId="{496FFF64-60CC-451E-A173-FF373A5DB047}" srcOrd="0" destOrd="0" presId="urn:microsoft.com/office/officeart/2016/7/layout/LinearArrowProcessNumbered"/>
    <dgm:cxn modelId="{9871FBA9-0CFB-4D92-AC98-F39EAF3EC8AE}" srcId="{4BF36E35-2AFA-4146-942C-1CF565BA7E10}" destId="{E4260BB9-43F9-48CA-B33F-C51640C662AB}" srcOrd="1" destOrd="0" parTransId="{9D4EBA0C-63C9-4B3F-8EC4-CCA462BBDD63}" sibTransId="{952F3263-8E85-4E3F-914E-E5A33A91CE17}"/>
    <dgm:cxn modelId="{B19FB4D4-C322-4C27-9E4B-FB5A079047A7}" type="presOf" srcId="{976FD50B-442A-451F-8B88-3282F0B44B30}" destId="{D907B498-307B-45E0-BC3D-BA7793325E0E}" srcOrd="0" destOrd="0" presId="urn:microsoft.com/office/officeart/2016/7/layout/LinearArrowProcessNumbered"/>
    <dgm:cxn modelId="{975F57DB-B911-41B8-9EF9-ADC44DA9784D}" srcId="{4BF36E35-2AFA-4146-942C-1CF565BA7E10}" destId="{818FC9D5-7B4D-4AB9-8364-5C2C34628FA7}" srcOrd="0" destOrd="0" parTransId="{5EA5614C-A608-40F3-A792-471801E7D1E6}" sibTransId="{976FD50B-442A-451F-8B88-3282F0B44B30}"/>
    <dgm:cxn modelId="{759A0C2A-6E56-491C-8C67-AED5BAA5CED2}" type="presParOf" srcId="{3F699806-7689-44B1-9A0B-6D13FA064FE9}" destId="{7F3F0435-4BD4-4609-99A4-E199CB5650E8}" srcOrd="0" destOrd="0" presId="urn:microsoft.com/office/officeart/2016/7/layout/LinearArrowProcessNumbered"/>
    <dgm:cxn modelId="{A2FE55AB-C429-4122-A911-65695C173857}" type="presParOf" srcId="{7F3F0435-4BD4-4609-99A4-E199CB5650E8}" destId="{0862525C-0F91-489D-BEAF-EA857DE0C0DE}" srcOrd="0" destOrd="0" presId="urn:microsoft.com/office/officeart/2016/7/layout/LinearArrowProcessNumbered"/>
    <dgm:cxn modelId="{CB69C2FC-993D-498E-996E-ACD87CD84ABD}" type="presParOf" srcId="{7F3F0435-4BD4-4609-99A4-E199CB5650E8}" destId="{9173C48C-62B6-47BD-928D-2B47477F186B}" srcOrd="1" destOrd="0" presId="urn:microsoft.com/office/officeart/2016/7/layout/LinearArrowProcessNumbered"/>
    <dgm:cxn modelId="{9BD5CDA4-66FF-4C03-9564-C96DD9E86968}" type="presParOf" srcId="{9173C48C-62B6-47BD-928D-2B47477F186B}" destId="{FBABC660-7042-40CE-B2E0-23AC817F5D53}" srcOrd="0" destOrd="0" presId="urn:microsoft.com/office/officeart/2016/7/layout/LinearArrowProcessNumbered"/>
    <dgm:cxn modelId="{827A7838-5DB7-47E9-8C66-F1D4C1713A04}" type="presParOf" srcId="{9173C48C-62B6-47BD-928D-2B47477F186B}" destId="{CD956A00-E9E7-454B-BBEA-25999FD8E106}" srcOrd="1" destOrd="0" presId="urn:microsoft.com/office/officeart/2016/7/layout/LinearArrowProcessNumbered"/>
    <dgm:cxn modelId="{9594FCDC-0C47-4868-B564-FA5CF9BC8860}" type="presParOf" srcId="{9173C48C-62B6-47BD-928D-2B47477F186B}" destId="{D907B498-307B-45E0-BC3D-BA7793325E0E}" srcOrd="2" destOrd="0" presId="urn:microsoft.com/office/officeart/2016/7/layout/LinearArrowProcessNumbered"/>
    <dgm:cxn modelId="{713D6242-AE08-4795-8901-9F7E74681096}" type="presParOf" srcId="{9173C48C-62B6-47BD-928D-2B47477F186B}" destId="{0BAF2672-F903-41FD-9324-AA8F55A908D6}" srcOrd="3" destOrd="0" presId="urn:microsoft.com/office/officeart/2016/7/layout/LinearArrowProcessNumbered"/>
    <dgm:cxn modelId="{DCC3AFAB-0E01-4A4B-BB14-417AE6589DAD}" type="presParOf" srcId="{7F3F0435-4BD4-4609-99A4-E199CB5650E8}" destId="{F05340C7-CE2C-424C-9A54-1FD1DA067DA0}" srcOrd="2" destOrd="0" presId="urn:microsoft.com/office/officeart/2016/7/layout/LinearArrowProcessNumbered"/>
    <dgm:cxn modelId="{F4038A1E-3008-435F-9A8E-F436B981EC53}" type="presParOf" srcId="{3F699806-7689-44B1-9A0B-6D13FA064FE9}" destId="{63AFF502-7FAB-4487-8FBD-16C5B5F982BE}" srcOrd="1" destOrd="0" presId="urn:microsoft.com/office/officeart/2016/7/layout/LinearArrowProcessNumbered"/>
    <dgm:cxn modelId="{CB3C82CE-7E55-4A9E-AD8E-BA000E18B55D}" type="presParOf" srcId="{3F699806-7689-44B1-9A0B-6D13FA064FE9}" destId="{14A5D1D3-BF82-4FD7-9870-FEE03DF57A36}" srcOrd="2" destOrd="0" presId="urn:microsoft.com/office/officeart/2016/7/layout/LinearArrowProcessNumbered"/>
    <dgm:cxn modelId="{F20BE0B8-A703-43B0-B034-CFAF2D7CA08A}" type="presParOf" srcId="{14A5D1D3-BF82-4FD7-9870-FEE03DF57A36}" destId="{F3CA00CF-C897-40A4-80AC-79B378378104}" srcOrd="0" destOrd="0" presId="urn:microsoft.com/office/officeart/2016/7/layout/LinearArrowProcessNumbered"/>
    <dgm:cxn modelId="{01BD5013-5AFC-4EE2-951F-14A80A6CBAFF}" type="presParOf" srcId="{14A5D1D3-BF82-4FD7-9870-FEE03DF57A36}" destId="{B703C64C-9EA5-406F-9919-666E0E7694B9}" srcOrd="1" destOrd="0" presId="urn:microsoft.com/office/officeart/2016/7/layout/LinearArrowProcessNumbered"/>
    <dgm:cxn modelId="{6079C21A-A171-4AF7-AFBE-1EB3B5D143D2}" type="presParOf" srcId="{B703C64C-9EA5-406F-9919-666E0E7694B9}" destId="{88798583-C0DA-40DD-BA9A-6AD0DEA953F1}" srcOrd="0" destOrd="0" presId="urn:microsoft.com/office/officeart/2016/7/layout/LinearArrowProcessNumbered"/>
    <dgm:cxn modelId="{9B0AFF4F-8D48-44B8-9816-98756AA51201}" type="presParOf" srcId="{B703C64C-9EA5-406F-9919-666E0E7694B9}" destId="{6B7A2776-EF12-44C2-80B6-7A2B0AA6888A}" srcOrd="1" destOrd="0" presId="urn:microsoft.com/office/officeart/2016/7/layout/LinearArrowProcessNumbered"/>
    <dgm:cxn modelId="{F73CB37F-7516-4D00-8DF3-9857DBF4B5EC}" type="presParOf" srcId="{B703C64C-9EA5-406F-9919-666E0E7694B9}" destId="{0244298B-3F38-4466-8504-CF9972ECDD22}" srcOrd="2" destOrd="0" presId="urn:microsoft.com/office/officeart/2016/7/layout/LinearArrowProcessNumbered"/>
    <dgm:cxn modelId="{A3FF25A0-EA2F-4607-A9BC-A7DD1CE81596}" type="presParOf" srcId="{B703C64C-9EA5-406F-9919-666E0E7694B9}" destId="{A24C11FB-3ECA-458F-87EE-D683DDE5DFD9}" srcOrd="3" destOrd="0" presId="urn:microsoft.com/office/officeart/2016/7/layout/LinearArrowProcessNumbered"/>
    <dgm:cxn modelId="{8A71AFB8-E757-4814-8BE9-FB8ACC639BF6}" type="presParOf" srcId="{14A5D1D3-BF82-4FD7-9870-FEE03DF57A36}" destId="{B3FC9BBE-8F1F-4661-9967-E001BEDA4002}" srcOrd="2" destOrd="0" presId="urn:microsoft.com/office/officeart/2016/7/layout/LinearArrowProcessNumbered"/>
    <dgm:cxn modelId="{9EA19201-8ABD-4177-91B5-047C4308E48C}" type="presParOf" srcId="{3F699806-7689-44B1-9A0B-6D13FA064FE9}" destId="{414F8FFF-EFA0-450A-BC59-DB2F0DC90496}" srcOrd="3" destOrd="0" presId="urn:microsoft.com/office/officeart/2016/7/layout/LinearArrowProcessNumbered"/>
    <dgm:cxn modelId="{2BDA559F-A3D6-46F2-A45C-2B0EA83C6AA0}" type="presParOf" srcId="{3F699806-7689-44B1-9A0B-6D13FA064FE9}" destId="{7C569A88-300D-44F2-809F-90896296E765}" srcOrd="4" destOrd="0" presId="urn:microsoft.com/office/officeart/2016/7/layout/LinearArrowProcessNumbered"/>
    <dgm:cxn modelId="{B1C1F5B0-4854-4457-95E7-50638F027DB7}" type="presParOf" srcId="{7C569A88-300D-44F2-809F-90896296E765}" destId="{0372FCB0-130C-4C29-9319-144E5BC98507}" srcOrd="0" destOrd="0" presId="urn:microsoft.com/office/officeart/2016/7/layout/LinearArrowProcessNumbered"/>
    <dgm:cxn modelId="{940ABD4F-5989-4B73-B790-3DFEFD1AEB91}" type="presParOf" srcId="{7C569A88-300D-44F2-809F-90896296E765}" destId="{10AC1742-01E7-4849-B684-C37C8F1C7BF0}" srcOrd="1" destOrd="0" presId="urn:microsoft.com/office/officeart/2016/7/layout/LinearArrowProcessNumbered"/>
    <dgm:cxn modelId="{B905AE55-B200-4C58-9C1E-8D7B61447CBD}" type="presParOf" srcId="{10AC1742-01E7-4849-B684-C37C8F1C7BF0}" destId="{4EB146F9-371B-4C88-ACA1-F01594BABD7D}" srcOrd="0" destOrd="0" presId="urn:microsoft.com/office/officeart/2016/7/layout/LinearArrowProcessNumbered"/>
    <dgm:cxn modelId="{3BFF4364-3A39-4952-8696-E7A65FF0C046}" type="presParOf" srcId="{10AC1742-01E7-4849-B684-C37C8F1C7BF0}" destId="{6A0B8352-49DF-4BF9-97FA-5447E835D944}" srcOrd="1" destOrd="0" presId="urn:microsoft.com/office/officeart/2016/7/layout/LinearArrowProcessNumbered"/>
    <dgm:cxn modelId="{B6002740-FD52-488B-969D-D1515159B8C0}" type="presParOf" srcId="{10AC1742-01E7-4849-B684-C37C8F1C7BF0}" destId="{B96A4452-292D-4375-8F0E-DBB8925757CD}" srcOrd="2" destOrd="0" presId="urn:microsoft.com/office/officeart/2016/7/layout/LinearArrowProcessNumbered"/>
    <dgm:cxn modelId="{3F0F20D9-89F2-46CC-81DA-2CD6D58ED3E6}" type="presParOf" srcId="{10AC1742-01E7-4849-B684-C37C8F1C7BF0}" destId="{7687C0CA-B466-4952-8768-BD4BD9669A9A}" srcOrd="3" destOrd="0" presId="urn:microsoft.com/office/officeart/2016/7/layout/LinearArrowProcessNumbered"/>
    <dgm:cxn modelId="{B4A3206D-69BC-4B1E-A1A7-A12A1D2DDB54}" type="presParOf" srcId="{7C569A88-300D-44F2-809F-90896296E765}" destId="{496FFF64-60CC-451E-A173-FF373A5DB04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36A596-02DF-4DFF-B47D-D70306C2B6A4}">
      <dgm:prSet/>
      <dgm:spPr/>
      <dgm:t>
        <a:bodyPr/>
        <a:lstStyle/>
        <a:p>
          <a:r>
            <a:rPr lang="en-US"/>
            <a:t>NIH_Full AE: Pediatric ≈ +114% error vs NIH baseline</a:t>
          </a:r>
        </a:p>
      </dgm:t>
    </dgm:pt>
    <dgm:pt modelId="{B64A9127-411C-482D-ADE2-AA58EE8BE59B}" type="parTrans" cxnId="{94A8BBBD-D69A-493E-8C8A-9DAD6F8DF820}">
      <dgm:prSet/>
      <dgm:spPr/>
      <dgm:t>
        <a:bodyPr/>
        <a:lstStyle/>
        <a:p>
          <a:endParaRPr lang="en-US"/>
        </a:p>
      </dgm:t>
    </dgm:pt>
    <dgm:pt modelId="{9D9C0586-08B3-4AAB-B468-B9D70F1B1D4A}" type="sibTrans" cxnId="{94A8BBBD-D69A-493E-8C8A-9DAD6F8DF820}">
      <dgm:prSet/>
      <dgm:spPr/>
      <dgm:t>
        <a:bodyPr/>
        <a:lstStyle/>
        <a:p>
          <a:endParaRPr lang="en-US"/>
        </a:p>
      </dgm:t>
    </dgm:pt>
    <dgm:pt modelId="{0C7EBCFA-A0C6-4501-928E-8AA4EE777C56}">
      <dgm:prSet/>
      <dgm:spPr/>
      <dgm:t>
        <a:bodyPr/>
        <a:lstStyle/>
        <a:p>
          <a:r>
            <a:rPr lang="en-US"/>
            <a:t>NIH_Full AE: CheXpert ≈ +218% error vs NIH baseline</a:t>
          </a:r>
        </a:p>
      </dgm:t>
    </dgm:pt>
    <dgm:pt modelId="{EDDEF99D-FA2B-4BDD-8916-AE2E92282E57}" type="parTrans" cxnId="{6980EB19-CC42-40D6-8755-0F8CACECF4AF}">
      <dgm:prSet/>
      <dgm:spPr/>
      <dgm:t>
        <a:bodyPr/>
        <a:lstStyle/>
        <a:p>
          <a:endParaRPr lang="en-US"/>
        </a:p>
      </dgm:t>
    </dgm:pt>
    <dgm:pt modelId="{911FB1EE-4815-439C-9469-0AC187C91336}" type="sibTrans" cxnId="{6980EB19-CC42-40D6-8755-0F8CACECF4AF}">
      <dgm:prSet/>
      <dgm:spPr/>
      <dgm:t>
        <a:bodyPr/>
        <a:lstStyle/>
        <a:p>
          <a:endParaRPr lang="en-US"/>
        </a:p>
      </dgm:t>
    </dgm:pt>
    <dgm:pt modelId="{ABB81264-BAC7-490A-A375-76DC87C8B430}">
      <dgm:prSet/>
      <dgm:spPr/>
      <dgm:t>
        <a:bodyPr/>
        <a:lstStyle/>
        <a:p>
          <a:r>
            <a:rPr lang="en-US"/>
            <a:t>NIH_Normal AE shows an even stronger separation</a:t>
          </a:r>
        </a:p>
      </dgm:t>
    </dgm:pt>
    <dgm:pt modelId="{5B5B0DA1-EB31-48D3-9191-56D02D835821}" type="parTrans" cxnId="{29BF08C9-52B1-4EC8-8212-829FB880B4CA}">
      <dgm:prSet/>
      <dgm:spPr/>
      <dgm:t>
        <a:bodyPr/>
        <a:lstStyle/>
        <a:p>
          <a:endParaRPr lang="en-US"/>
        </a:p>
      </dgm:t>
    </dgm:pt>
    <dgm:pt modelId="{E4C1FEA3-302A-45EA-B91C-F133874F63A9}" type="sibTrans" cxnId="{29BF08C9-52B1-4EC8-8212-829FB880B4CA}">
      <dgm:prSet/>
      <dgm:spPr/>
      <dgm:t>
        <a:bodyPr/>
        <a:lstStyle/>
        <a:p>
          <a:endParaRPr lang="en-US"/>
        </a:p>
      </dgm:t>
    </dgm:pt>
    <dgm:pt modelId="{D467D1B3-F87E-45A3-A9D5-7D19642F0F68}">
      <dgm:prSet/>
      <dgm:spPr/>
      <dgm:t>
        <a:bodyPr/>
        <a:lstStyle/>
        <a:p>
          <a:r>
            <a:rPr lang="en-US"/>
            <a:t>All differences highly significant (non‑parametric tests, p &lt; 0.001)</a:t>
          </a:r>
        </a:p>
      </dgm:t>
    </dgm:pt>
    <dgm:pt modelId="{CAD3F19F-151D-4DB3-9C3E-6DB59DDD6543}" type="parTrans" cxnId="{D89B13C3-AFAD-41AA-9BA8-C3BA461C5BE7}">
      <dgm:prSet/>
      <dgm:spPr/>
      <dgm:t>
        <a:bodyPr/>
        <a:lstStyle/>
        <a:p>
          <a:endParaRPr lang="en-US"/>
        </a:p>
      </dgm:t>
    </dgm:pt>
    <dgm:pt modelId="{2AB0BC8F-21DF-4C97-B228-FAD452D52423}" type="sibTrans" cxnId="{D89B13C3-AFAD-41AA-9BA8-C3BA461C5BE7}">
      <dgm:prSet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  <dgm:pt modelId="{DB5A62F9-E803-4B27-86A7-2254A7EF3356}" type="pres">
      <dgm:prSet presAssocID="{4836A596-02DF-4DFF-B47D-D70306C2B6A4}" presName="thickLine" presStyleLbl="alignNode1" presStyleIdx="0" presStyleCnt="4"/>
      <dgm:spPr/>
    </dgm:pt>
    <dgm:pt modelId="{0EC7094B-5291-4FCD-878B-3B0C235BDB6E}" type="pres">
      <dgm:prSet presAssocID="{4836A596-02DF-4DFF-B47D-D70306C2B6A4}" presName="horz1" presStyleCnt="0"/>
      <dgm:spPr/>
    </dgm:pt>
    <dgm:pt modelId="{8BA27145-DA9C-437B-8848-243C4AD659EC}" type="pres">
      <dgm:prSet presAssocID="{4836A596-02DF-4DFF-B47D-D70306C2B6A4}" presName="tx1" presStyleLbl="revTx" presStyleIdx="0" presStyleCnt="4"/>
      <dgm:spPr/>
    </dgm:pt>
    <dgm:pt modelId="{EBEFEAD9-F85C-43FA-93BF-01FA8DE8E88F}" type="pres">
      <dgm:prSet presAssocID="{4836A596-02DF-4DFF-B47D-D70306C2B6A4}" presName="vert1" presStyleCnt="0"/>
      <dgm:spPr/>
    </dgm:pt>
    <dgm:pt modelId="{43586F2A-7868-4B1F-ADE6-D6E99D091C42}" type="pres">
      <dgm:prSet presAssocID="{0C7EBCFA-A0C6-4501-928E-8AA4EE777C56}" presName="thickLine" presStyleLbl="alignNode1" presStyleIdx="1" presStyleCnt="4"/>
      <dgm:spPr/>
    </dgm:pt>
    <dgm:pt modelId="{5D885A65-E50F-4A72-B32B-F0DD345CC055}" type="pres">
      <dgm:prSet presAssocID="{0C7EBCFA-A0C6-4501-928E-8AA4EE777C56}" presName="horz1" presStyleCnt="0"/>
      <dgm:spPr/>
    </dgm:pt>
    <dgm:pt modelId="{08DE54AF-B23E-49F7-9DED-4252CAA2C9AE}" type="pres">
      <dgm:prSet presAssocID="{0C7EBCFA-A0C6-4501-928E-8AA4EE777C56}" presName="tx1" presStyleLbl="revTx" presStyleIdx="1" presStyleCnt="4"/>
      <dgm:spPr/>
    </dgm:pt>
    <dgm:pt modelId="{55CA1740-0209-4EE4-9660-23943CA91094}" type="pres">
      <dgm:prSet presAssocID="{0C7EBCFA-A0C6-4501-928E-8AA4EE777C56}" presName="vert1" presStyleCnt="0"/>
      <dgm:spPr/>
    </dgm:pt>
    <dgm:pt modelId="{0D4F458C-696A-41EF-83D1-005EEF15AB21}" type="pres">
      <dgm:prSet presAssocID="{ABB81264-BAC7-490A-A375-76DC87C8B430}" presName="thickLine" presStyleLbl="alignNode1" presStyleIdx="2" presStyleCnt="4"/>
      <dgm:spPr/>
    </dgm:pt>
    <dgm:pt modelId="{602473BF-8ECC-48E6-9BCC-8AB1C43D62A0}" type="pres">
      <dgm:prSet presAssocID="{ABB81264-BAC7-490A-A375-76DC87C8B430}" presName="horz1" presStyleCnt="0"/>
      <dgm:spPr/>
    </dgm:pt>
    <dgm:pt modelId="{C89192E6-8D15-4D8E-A022-FBC4257CD747}" type="pres">
      <dgm:prSet presAssocID="{ABB81264-BAC7-490A-A375-76DC87C8B430}" presName="tx1" presStyleLbl="revTx" presStyleIdx="2" presStyleCnt="4"/>
      <dgm:spPr/>
    </dgm:pt>
    <dgm:pt modelId="{0F9E81B8-0002-4469-862A-A4D2016388F6}" type="pres">
      <dgm:prSet presAssocID="{ABB81264-BAC7-490A-A375-76DC87C8B430}" presName="vert1" presStyleCnt="0"/>
      <dgm:spPr/>
    </dgm:pt>
    <dgm:pt modelId="{DFDA244A-123A-4857-A2F8-DC9F4A038ABA}" type="pres">
      <dgm:prSet presAssocID="{D467D1B3-F87E-45A3-A9D5-7D19642F0F68}" presName="thickLine" presStyleLbl="alignNode1" presStyleIdx="3" presStyleCnt="4"/>
      <dgm:spPr/>
    </dgm:pt>
    <dgm:pt modelId="{C3FE013C-DD51-4E58-9004-09DAE9C9C44A}" type="pres">
      <dgm:prSet presAssocID="{D467D1B3-F87E-45A3-A9D5-7D19642F0F68}" presName="horz1" presStyleCnt="0"/>
      <dgm:spPr/>
    </dgm:pt>
    <dgm:pt modelId="{260DA10E-68D7-40EE-BFC2-E264566E6AAD}" type="pres">
      <dgm:prSet presAssocID="{D467D1B3-F87E-45A3-A9D5-7D19642F0F68}" presName="tx1" presStyleLbl="revTx" presStyleIdx="3" presStyleCnt="4"/>
      <dgm:spPr/>
    </dgm:pt>
    <dgm:pt modelId="{191DF517-BEED-413E-9620-01328E93B015}" type="pres">
      <dgm:prSet presAssocID="{D467D1B3-F87E-45A3-A9D5-7D19642F0F68}" presName="vert1" presStyleCnt="0"/>
      <dgm:spPr/>
    </dgm:pt>
  </dgm:ptLst>
  <dgm:cxnLst>
    <dgm:cxn modelId="{65095601-3545-4A4D-9BD6-2BABF7CB36DE}" type="presOf" srcId="{4836A596-02DF-4DFF-B47D-D70306C2B6A4}" destId="{8BA27145-DA9C-437B-8848-243C4AD659EC}" srcOrd="0" destOrd="0" presId="urn:microsoft.com/office/officeart/2008/layout/LinedList"/>
    <dgm:cxn modelId="{61AFE705-CEC6-4B68-8D5E-F2E7F9E1AE81}" type="presOf" srcId="{ABB81264-BAC7-490A-A375-76DC87C8B430}" destId="{C89192E6-8D15-4D8E-A022-FBC4257CD747}" srcOrd="0" destOrd="0" presId="urn:microsoft.com/office/officeart/2008/layout/LinedList"/>
    <dgm:cxn modelId="{6980EB19-CC42-40D6-8755-0F8CACECF4AF}" srcId="{DE0A3F8E-5B9C-4300-8744-B638BF943A3B}" destId="{0C7EBCFA-A0C6-4501-928E-8AA4EE777C56}" srcOrd="1" destOrd="0" parTransId="{EDDEF99D-FA2B-4BDD-8916-AE2E92282E57}" sibTransId="{911FB1EE-4815-439C-9469-0AC187C91336}"/>
    <dgm:cxn modelId="{59F3B65E-3EB0-43E7-86CB-C0150A86D0B4}" type="presOf" srcId="{D467D1B3-F87E-45A3-A9D5-7D19642F0F68}" destId="{260DA10E-68D7-40EE-BFC2-E264566E6AAD}" srcOrd="0" destOrd="0" presId="urn:microsoft.com/office/officeart/2008/layout/LinedList"/>
    <dgm:cxn modelId="{873281A6-004D-40E7-BEA7-E12C595843F2}" type="presOf" srcId="{DE0A3F8E-5B9C-4300-8744-B638BF943A3B}" destId="{8B400EF9-CBB5-4C40-922B-1656CBB9015B}" srcOrd="0" destOrd="0" presId="urn:microsoft.com/office/officeart/2008/layout/LinedList"/>
    <dgm:cxn modelId="{94A8BBBD-D69A-493E-8C8A-9DAD6F8DF820}" srcId="{DE0A3F8E-5B9C-4300-8744-B638BF943A3B}" destId="{4836A596-02DF-4DFF-B47D-D70306C2B6A4}" srcOrd="0" destOrd="0" parTransId="{B64A9127-411C-482D-ADE2-AA58EE8BE59B}" sibTransId="{9D9C0586-08B3-4AAB-B468-B9D70F1B1D4A}"/>
    <dgm:cxn modelId="{EEDF22C0-1C42-41D7-A5DE-B96C45C0697B}" type="presOf" srcId="{0C7EBCFA-A0C6-4501-928E-8AA4EE777C56}" destId="{08DE54AF-B23E-49F7-9DED-4252CAA2C9AE}" srcOrd="0" destOrd="0" presId="urn:microsoft.com/office/officeart/2008/layout/LinedList"/>
    <dgm:cxn modelId="{D89B13C3-AFAD-41AA-9BA8-C3BA461C5BE7}" srcId="{DE0A3F8E-5B9C-4300-8744-B638BF943A3B}" destId="{D467D1B3-F87E-45A3-A9D5-7D19642F0F68}" srcOrd="3" destOrd="0" parTransId="{CAD3F19F-151D-4DB3-9C3E-6DB59DDD6543}" sibTransId="{2AB0BC8F-21DF-4C97-B228-FAD452D52423}"/>
    <dgm:cxn modelId="{29BF08C9-52B1-4EC8-8212-829FB880B4CA}" srcId="{DE0A3F8E-5B9C-4300-8744-B638BF943A3B}" destId="{ABB81264-BAC7-490A-A375-76DC87C8B430}" srcOrd="2" destOrd="0" parTransId="{5B5B0DA1-EB31-48D3-9191-56D02D835821}" sibTransId="{E4C1FEA3-302A-45EA-B91C-F133874F63A9}"/>
    <dgm:cxn modelId="{F5FEFDA6-9F2E-4E31-8436-F46A5A2ACB41}" type="presParOf" srcId="{8B400EF9-CBB5-4C40-922B-1656CBB9015B}" destId="{DB5A62F9-E803-4B27-86A7-2254A7EF3356}" srcOrd="0" destOrd="0" presId="urn:microsoft.com/office/officeart/2008/layout/LinedList"/>
    <dgm:cxn modelId="{C30819B7-E409-45A9-9B13-00DAF28B91D9}" type="presParOf" srcId="{8B400EF9-CBB5-4C40-922B-1656CBB9015B}" destId="{0EC7094B-5291-4FCD-878B-3B0C235BDB6E}" srcOrd="1" destOrd="0" presId="urn:microsoft.com/office/officeart/2008/layout/LinedList"/>
    <dgm:cxn modelId="{85C8D915-59E5-41EC-BD17-FF853B46471B}" type="presParOf" srcId="{0EC7094B-5291-4FCD-878B-3B0C235BDB6E}" destId="{8BA27145-DA9C-437B-8848-243C4AD659EC}" srcOrd="0" destOrd="0" presId="urn:microsoft.com/office/officeart/2008/layout/LinedList"/>
    <dgm:cxn modelId="{DE02B719-E4C2-4014-B095-813A56F096AE}" type="presParOf" srcId="{0EC7094B-5291-4FCD-878B-3B0C235BDB6E}" destId="{EBEFEAD9-F85C-43FA-93BF-01FA8DE8E88F}" srcOrd="1" destOrd="0" presId="urn:microsoft.com/office/officeart/2008/layout/LinedList"/>
    <dgm:cxn modelId="{641D44AD-1D72-42ED-8406-C95C09256827}" type="presParOf" srcId="{8B400EF9-CBB5-4C40-922B-1656CBB9015B}" destId="{43586F2A-7868-4B1F-ADE6-D6E99D091C42}" srcOrd="2" destOrd="0" presId="urn:microsoft.com/office/officeart/2008/layout/LinedList"/>
    <dgm:cxn modelId="{E1EDB377-BFB2-4186-B938-ADEB228D70D9}" type="presParOf" srcId="{8B400EF9-CBB5-4C40-922B-1656CBB9015B}" destId="{5D885A65-E50F-4A72-B32B-F0DD345CC055}" srcOrd="3" destOrd="0" presId="urn:microsoft.com/office/officeart/2008/layout/LinedList"/>
    <dgm:cxn modelId="{43896D0A-808F-4D5E-91C1-54605B42C972}" type="presParOf" srcId="{5D885A65-E50F-4A72-B32B-F0DD345CC055}" destId="{08DE54AF-B23E-49F7-9DED-4252CAA2C9AE}" srcOrd="0" destOrd="0" presId="urn:microsoft.com/office/officeart/2008/layout/LinedList"/>
    <dgm:cxn modelId="{0B38D113-2759-4D98-82E0-5FBC4CDC89E8}" type="presParOf" srcId="{5D885A65-E50F-4A72-B32B-F0DD345CC055}" destId="{55CA1740-0209-4EE4-9660-23943CA91094}" srcOrd="1" destOrd="0" presId="urn:microsoft.com/office/officeart/2008/layout/LinedList"/>
    <dgm:cxn modelId="{5B0EFD19-7250-4D8D-BD26-EB7F121D8A40}" type="presParOf" srcId="{8B400EF9-CBB5-4C40-922B-1656CBB9015B}" destId="{0D4F458C-696A-41EF-83D1-005EEF15AB21}" srcOrd="4" destOrd="0" presId="urn:microsoft.com/office/officeart/2008/layout/LinedList"/>
    <dgm:cxn modelId="{712D661D-0CE4-4CF3-BC6A-B65DD589F526}" type="presParOf" srcId="{8B400EF9-CBB5-4C40-922B-1656CBB9015B}" destId="{602473BF-8ECC-48E6-9BCC-8AB1C43D62A0}" srcOrd="5" destOrd="0" presId="urn:microsoft.com/office/officeart/2008/layout/LinedList"/>
    <dgm:cxn modelId="{9CE3882F-3AD3-42B9-9E47-F7BE4F51D63D}" type="presParOf" srcId="{602473BF-8ECC-48E6-9BCC-8AB1C43D62A0}" destId="{C89192E6-8D15-4D8E-A022-FBC4257CD747}" srcOrd="0" destOrd="0" presId="urn:microsoft.com/office/officeart/2008/layout/LinedList"/>
    <dgm:cxn modelId="{FF2CD2CA-C01E-4951-BDF1-29DEB4B28F1D}" type="presParOf" srcId="{602473BF-8ECC-48E6-9BCC-8AB1C43D62A0}" destId="{0F9E81B8-0002-4469-862A-A4D2016388F6}" srcOrd="1" destOrd="0" presId="urn:microsoft.com/office/officeart/2008/layout/LinedList"/>
    <dgm:cxn modelId="{B1D51B2B-F638-481E-B5C5-496821C41BBC}" type="presParOf" srcId="{8B400EF9-CBB5-4C40-922B-1656CBB9015B}" destId="{DFDA244A-123A-4857-A2F8-DC9F4A038ABA}" srcOrd="6" destOrd="0" presId="urn:microsoft.com/office/officeart/2008/layout/LinedList"/>
    <dgm:cxn modelId="{F5A51D32-0CC5-47B5-BD6D-58C965980215}" type="presParOf" srcId="{8B400EF9-CBB5-4C40-922B-1656CBB9015B}" destId="{C3FE013C-DD51-4E58-9004-09DAE9C9C44A}" srcOrd="7" destOrd="0" presId="urn:microsoft.com/office/officeart/2008/layout/LinedList"/>
    <dgm:cxn modelId="{EB3FA3EE-F3A6-414A-8179-070D1693A078}" type="presParOf" srcId="{C3FE013C-DD51-4E58-9004-09DAE9C9C44A}" destId="{260DA10E-68D7-40EE-BFC2-E264566E6AAD}" srcOrd="0" destOrd="0" presId="urn:microsoft.com/office/officeart/2008/layout/LinedList"/>
    <dgm:cxn modelId="{ABC8C815-F983-4EE6-A83E-92B1F734A428}" type="presParOf" srcId="{C3FE013C-DD51-4E58-9004-09DAE9C9C44A}" destId="{191DF517-BEED-413E-9620-01328E93B0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EBC4C-563D-4111-AFFC-7E7D080EF8F6}">
      <dsp:nvSpPr>
        <dsp:cNvPr id="0" name=""/>
        <dsp:cNvSpPr/>
      </dsp:nvSpPr>
      <dsp:spPr>
        <a:xfrm>
          <a:off x="757040" y="1749"/>
          <a:ext cx="3034323" cy="18205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Models are usually trained on one ‘clean’ dataset</a:t>
          </a:r>
        </a:p>
      </dsp:txBody>
      <dsp:txXfrm>
        <a:off x="757040" y="1749"/>
        <a:ext cx="3034323" cy="1820593"/>
      </dsp:txXfrm>
    </dsp:sp>
    <dsp:sp modelId="{489389B0-D0F4-401E-993A-08DB3D1CB0C7}">
      <dsp:nvSpPr>
        <dsp:cNvPr id="0" name=""/>
        <dsp:cNvSpPr/>
      </dsp:nvSpPr>
      <dsp:spPr>
        <a:xfrm>
          <a:off x="4094796" y="1749"/>
          <a:ext cx="3034323" cy="1820593"/>
        </a:xfrm>
        <a:prstGeom prst="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the real world, data comes from new hospitals and populations</a:t>
          </a:r>
        </a:p>
      </dsp:txBody>
      <dsp:txXfrm>
        <a:off x="4094796" y="1749"/>
        <a:ext cx="3034323" cy="1820593"/>
      </dsp:txXfrm>
    </dsp:sp>
    <dsp:sp modelId="{1E9D3DCC-1D4D-4248-9747-9458DB0EFFC3}">
      <dsp:nvSpPr>
        <dsp:cNvPr id="0" name=""/>
        <dsp:cNvSpPr/>
      </dsp:nvSpPr>
      <dsp:spPr>
        <a:xfrm>
          <a:off x="757040" y="2125776"/>
          <a:ext cx="3034323" cy="1820593"/>
        </a:xfrm>
        <a:prstGeom prst="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If the distribution changes, performance can silently degrade</a:t>
          </a:r>
        </a:p>
      </dsp:txBody>
      <dsp:txXfrm>
        <a:off x="757040" y="2125776"/>
        <a:ext cx="3034323" cy="1820593"/>
      </dsp:txXfrm>
    </dsp:sp>
    <dsp:sp modelId="{365B466E-39B5-4871-8AB3-DFE4C68770A5}">
      <dsp:nvSpPr>
        <dsp:cNvPr id="0" name=""/>
        <dsp:cNvSpPr/>
      </dsp:nvSpPr>
      <dsp:spPr>
        <a:xfrm>
          <a:off x="4094796" y="2125776"/>
          <a:ext cx="3034323" cy="1820593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medical imaging this can directly affect patient care</a:t>
          </a:r>
        </a:p>
      </dsp:txBody>
      <dsp:txXfrm>
        <a:off x="4094796" y="2125776"/>
        <a:ext cx="3034323" cy="18205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2E8D6-E458-419A-8EA4-3B10E390F66C}">
      <dsp:nvSpPr>
        <dsp:cNvPr id="0" name=""/>
        <dsp:cNvSpPr/>
      </dsp:nvSpPr>
      <dsp:spPr>
        <a:xfrm>
          <a:off x="0" y="30330"/>
          <a:ext cx="819504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Reconstruction error behaves like a ‘distance’ from the NIH training distribution</a:t>
          </a:r>
        </a:p>
      </dsp:txBody>
      <dsp:txXfrm>
        <a:off x="56315" y="86645"/>
        <a:ext cx="8082410" cy="1040990"/>
      </dsp:txXfrm>
    </dsp:sp>
    <dsp:sp modelId="{82D1535D-3DCC-4F79-8762-6AA873E8D532}">
      <dsp:nvSpPr>
        <dsp:cNvPr id="0" name=""/>
        <dsp:cNvSpPr/>
      </dsp:nvSpPr>
      <dsp:spPr>
        <a:xfrm>
          <a:off x="0" y="1267470"/>
          <a:ext cx="8195040" cy="11536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Pediatric and CheXpert are much farther away than NIH abnormals</a:t>
          </a:r>
        </a:p>
      </dsp:txBody>
      <dsp:txXfrm>
        <a:off x="56315" y="1323785"/>
        <a:ext cx="8082410" cy="1040990"/>
      </dsp:txXfrm>
    </dsp:sp>
    <dsp:sp modelId="{D76937DE-295D-4A92-9FD9-F3D1A8CC7BFF}">
      <dsp:nvSpPr>
        <dsp:cNvPr id="0" name=""/>
        <dsp:cNvSpPr/>
      </dsp:nvSpPr>
      <dsp:spPr>
        <a:xfrm>
          <a:off x="0" y="2504609"/>
          <a:ext cx="8195040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Suggests institutional/technical and demographic factors dominate the shift</a:t>
          </a:r>
        </a:p>
      </dsp:txBody>
      <dsp:txXfrm>
        <a:off x="56315" y="2560924"/>
        <a:ext cx="8082410" cy="10409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16B8-6BBA-42C9-B018-ABE1D2039951}">
      <dsp:nvSpPr>
        <dsp:cNvPr id="0" name=""/>
        <dsp:cNvSpPr/>
      </dsp:nvSpPr>
      <dsp:spPr>
        <a:xfrm>
          <a:off x="0" y="30330"/>
          <a:ext cx="819504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Apply t‑SNE to 256‑dimensional latent vectors from NIH_Normal AE</a:t>
          </a:r>
        </a:p>
      </dsp:txBody>
      <dsp:txXfrm>
        <a:off x="56315" y="86645"/>
        <a:ext cx="8082410" cy="1040990"/>
      </dsp:txXfrm>
    </dsp:sp>
    <dsp:sp modelId="{9E28C4AF-BF1D-458E-ADAE-E00A47961EFA}">
      <dsp:nvSpPr>
        <dsp:cNvPr id="0" name=""/>
        <dsp:cNvSpPr/>
      </dsp:nvSpPr>
      <dsp:spPr>
        <a:xfrm>
          <a:off x="0" y="1267470"/>
          <a:ext cx="8195040" cy="11536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Each point = one image; color = dataset (NIH / Pediatric / CheXpert)</a:t>
          </a:r>
        </a:p>
      </dsp:txBody>
      <dsp:txXfrm>
        <a:off x="56315" y="1323785"/>
        <a:ext cx="8082410" cy="1040990"/>
      </dsp:txXfrm>
    </dsp:sp>
    <dsp:sp modelId="{8542C628-20C4-421F-BE63-61D77D6E0882}">
      <dsp:nvSpPr>
        <dsp:cNvPr id="0" name=""/>
        <dsp:cNvSpPr/>
      </dsp:nvSpPr>
      <dsp:spPr>
        <a:xfrm>
          <a:off x="0" y="2504609"/>
          <a:ext cx="8195040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Datasets form distinct clusters in 2‑D space</a:t>
          </a:r>
        </a:p>
      </dsp:txBody>
      <dsp:txXfrm>
        <a:off x="56315" y="2560924"/>
        <a:ext cx="8082410" cy="10409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027AC-E8E1-4033-900E-FC69DF1E5500}">
      <dsp:nvSpPr>
        <dsp:cNvPr id="0" name=""/>
        <dsp:cNvSpPr/>
      </dsp:nvSpPr>
      <dsp:spPr>
        <a:xfrm>
          <a:off x="0" y="0"/>
          <a:ext cx="4816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63604-6C74-4EED-980A-A6DCF6827A36}">
      <dsp:nvSpPr>
        <dsp:cNvPr id="0" name=""/>
        <dsp:cNvSpPr/>
      </dsp:nvSpPr>
      <dsp:spPr>
        <a:xfrm>
          <a:off x="0" y="0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NIH points cluster together – the training domain</a:t>
          </a:r>
        </a:p>
      </dsp:txBody>
      <dsp:txXfrm>
        <a:off x="0" y="0"/>
        <a:ext cx="4816440" cy="1271159"/>
      </dsp:txXfrm>
    </dsp:sp>
    <dsp:sp modelId="{3EB617F0-0473-49C1-AC85-39F15B7EDF7A}">
      <dsp:nvSpPr>
        <dsp:cNvPr id="0" name=""/>
        <dsp:cNvSpPr/>
      </dsp:nvSpPr>
      <dsp:spPr>
        <a:xfrm>
          <a:off x="0" y="1271160"/>
          <a:ext cx="48164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14447-777E-4BD6-9663-767E88B80D71}">
      <dsp:nvSpPr>
        <dsp:cNvPr id="0" name=""/>
        <dsp:cNvSpPr/>
      </dsp:nvSpPr>
      <dsp:spPr>
        <a:xfrm>
          <a:off x="0" y="1271159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Pediatric and CheXpert clusters are shifted away from NIH</a:t>
          </a:r>
        </a:p>
      </dsp:txBody>
      <dsp:txXfrm>
        <a:off x="0" y="1271159"/>
        <a:ext cx="4816440" cy="1271159"/>
      </dsp:txXfrm>
    </dsp:sp>
    <dsp:sp modelId="{CC17716E-47C1-4820-BBA9-C4DCD665B8C4}">
      <dsp:nvSpPr>
        <dsp:cNvPr id="0" name=""/>
        <dsp:cNvSpPr/>
      </dsp:nvSpPr>
      <dsp:spPr>
        <a:xfrm>
          <a:off x="0" y="2542320"/>
          <a:ext cx="48164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5AE19-CBCD-4AB9-AEF4-F2085BA1D499}">
      <dsp:nvSpPr>
        <dsp:cNvPr id="0" name=""/>
        <dsp:cNvSpPr/>
      </dsp:nvSpPr>
      <dsp:spPr>
        <a:xfrm>
          <a:off x="0" y="2542319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Classifier trained only on NIH is now operating in ‘unfamiliar’ regions</a:t>
          </a:r>
        </a:p>
      </dsp:txBody>
      <dsp:txXfrm>
        <a:off x="0" y="2542319"/>
        <a:ext cx="4816440" cy="1271159"/>
      </dsp:txXfrm>
    </dsp:sp>
    <dsp:sp modelId="{D5E2521E-7EC9-4BF8-BDB0-2A23204937C9}">
      <dsp:nvSpPr>
        <dsp:cNvPr id="0" name=""/>
        <dsp:cNvSpPr/>
      </dsp:nvSpPr>
      <dsp:spPr>
        <a:xfrm>
          <a:off x="0" y="3813480"/>
          <a:ext cx="48164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2D092-A75B-43C0-89A0-9B86C47C102B}">
      <dsp:nvSpPr>
        <dsp:cNvPr id="0" name=""/>
        <dsp:cNvSpPr/>
      </dsp:nvSpPr>
      <dsp:spPr>
        <a:xfrm>
          <a:off x="0" y="3813479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explains why performance degrades on those datasets</a:t>
          </a:r>
        </a:p>
      </dsp:txBody>
      <dsp:txXfrm>
        <a:off x="0" y="3813479"/>
        <a:ext cx="4816440" cy="127115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1D6B3-7DB0-42CA-A70A-7F37208E97B2}">
      <dsp:nvSpPr>
        <dsp:cNvPr id="0" name=""/>
        <dsp:cNvSpPr/>
      </dsp:nvSpPr>
      <dsp:spPr>
        <a:xfrm>
          <a:off x="0" y="361439"/>
          <a:ext cx="4816440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AUC (Area Under ROC Curve) measures class separability</a:t>
          </a:r>
        </a:p>
      </dsp:txBody>
      <dsp:txXfrm>
        <a:off x="50489" y="411928"/>
        <a:ext cx="4715462" cy="933302"/>
      </dsp:txXfrm>
    </dsp:sp>
    <dsp:sp modelId="{42AF9F6E-5E3D-470B-962D-A408F727E2A2}">
      <dsp:nvSpPr>
        <dsp:cNvPr id="0" name=""/>
        <dsp:cNvSpPr/>
      </dsp:nvSpPr>
      <dsp:spPr>
        <a:xfrm>
          <a:off x="0" y="1470600"/>
          <a:ext cx="4816440" cy="103428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some external datasets the AUC looked surprisingly high</a:t>
          </a:r>
        </a:p>
      </dsp:txBody>
      <dsp:txXfrm>
        <a:off x="50489" y="1521089"/>
        <a:ext cx="4715462" cy="933302"/>
      </dsp:txXfrm>
    </dsp:sp>
    <dsp:sp modelId="{8E4D9663-A238-4FCD-A9B1-64A6E6109E25}">
      <dsp:nvSpPr>
        <dsp:cNvPr id="0" name=""/>
        <dsp:cNvSpPr/>
      </dsp:nvSpPr>
      <dsp:spPr>
        <a:xfrm>
          <a:off x="0" y="2579760"/>
          <a:ext cx="4816440" cy="103428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Plain accuracy can be misleading with strong class imbalance</a:t>
          </a:r>
        </a:p>
      </dsp:txBody>
      <dsp:txXfrm>
        <a:off x="50489" y="2630249"/>
        <a:ext cx="4715462" cy="933302"/>
      </dsp:txXfrm>
    </dsp:sp>
    <dsp:sp modelId="{59E325B8-8ED8-409E-9162-00E0104F6FB7}">
      <dsp:nvSpPr>
        <dsp:cNvPr id="0" name=""/>
        <dsp:cNvSpPr/>
      </dsp:nvSpPr>
      <dsp:spPr>
        <a:xfrm>
          <a:off x="0" y="3688920"/>
          <a:ext cx="4816440" cy="103428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CheXpert is extremely skewed (~96% abnormal)</a:t>
          </a:r>
        </a:p>
      </dsp:txBody>
      <dsp:txXfrm>
        <a:off x="50489" y="3739409"/>
        <a:ext cx="4715462" cy="9333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C732E-C4FC-450E-9570-DD9C9FFA940C}">
      <dsp:nvSpPr>
        <dsp:cNvPr id="0" name=""/>
        <dsp:cNvSpPr/>
      </dsp:nvSpPr>
      <dsp:spPr>
        <a:xfrm>
          <a:off x="0" y="0"/>
          <a:ext cx="48164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87715-AE28-4E5F-9B49-8F6E4D59DBF9}">
      <dsp:nvSpPr>
        <dsp:cNvPr id="0" name=""/>
        <dsp:cNvSpPr/>
      </dsp:nvSpPr>
      <dsp:spPr>
        <a:xfrm>
          <a:off x="0" y="0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Balanced Accuracy = average of sensitivity and specificity</a:t>
          </a:r>
        </a:p>
      </dsp:txBody>
      <dsp:txXfrm>
        <a:off x="0" y="0"/>
        <a:ext cx="4816440" cy="1271159"/>
      </dsp:txXfrm>
    </dsp:sp>
    <dsp:sp modelId="{5C5DBD52-2126-4753-9B5F-13B2D094BBBE}">
      <dsp:nvSpPr>
        <dsp:cNvPr id="0" name=""/>
        <dsp:cNvSpPr/>
      </dsp:nvSpPr>
      <dsp:spPr>
        <a:xfrm>
          <a:off x="0" y="1271160"/>
          <a:ext cx="48164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F9780-2CCE-48A5-ABE4-447AA7E2D783}">
      <dsp:nvSpPr>
        <dsp:cNvPr id="0" name=""/>
        <dsp:cNvSpPr/>
      </dsp:nvSpPr>
      <dsp:spPr>
        <a:xfrm>
          <a:off x="0" y="1271159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Gives equal weight to minority and majority class</a:t>
          </a:r>
        </a:p>
      </dsp:txBody>
      <dsp:txXfrm>
        <a:off x="0" y="1271159"/>
        <a:ext cx="4816440" cy="1271159"/>
      </dsp:txXfrm>
    </dsp:sp>
    <dsp:sp modelId="{C8003782-8EAC-4144-8DAD-7ED832525C4E}">
      <dsp:nvSpPr>
        <dsp:cNvPr id="0" name=""/>
        <dsp:cNvSpPr/>
      </dsp:nvSpPr>
      <dsp:spPr>
        <a:xfrm>
          <a:off x="0" y="2542320"/>
          <a:ext cx="48164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A34C9-8057-4FB1-8B8F-988728D55DBD}">
      <dsp:nvSpPr>
        <dsp:cNvPr id="0" name=""/>
        <dsp:cNvSpPr/>
      </dsp:nvSpPr>
      <dsp:spPr>
        <a:xfrm>
          <a:off x="0" y="2542319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Prevents ‘fake’ high scores from trivial majority‑class predictions</a:t>
          </a:r>
        </a:p>
      </dsp:txBody>
      <dsp:txXfrm>
        <a:off x="0" y="2542319"/>
        <a:ext cx="4816440" cy="1271159"/>
      </dsp:txXfrm>
    </dsp:sp>
    <dsp:sp modelId="{8734478E-3A7B-4323-B3E1-3272586498F9}">
      <dsp:nvSpPr>
        <dsp:cNvPr id="0" name=""/>
        <dsp:cNvSpPr/>
      </dsp:nvSpPr>
      <dsp:spPr>
        <a:xfrm>
          <a:off x="0" y="3813480"/>
          <a:ext cx="48164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681FB-B2A9-4313-895E-73A0E76216B2}">
      <dsp:nvSpPr>
        <dsp:cNvPr id="0" name=""/>
        <dsp:cNvSpPr/>
      </dsp:nvSpPr>
      <dsp:spPr>
        <a:xfrm>
          <a:off x="0" y="3813479"/>
          <a:ext cx="4816440" cy="1271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Crucial for cross‑dataset comparison with different prevalences</a:t>
          </a:r>
        </a:p>
      </dsp:txBody>
      <dsp:txXfrm>
        <a:off x="0" y="3813479"/>
        <a:ext cx="4816440" cy="127115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677C0-95F9-4719-A5B8-6E129910872E}">
      <dsp:nvSpPr>
        <dsp:cNvPr id="0" name=""/>
        <dsp:cNvSpPr/>
      </dsp:nvSpPr>
      <dsp:spPr>
        <a:xfrm>
          <a:off x="1577231" y="2007"/>
          <a:ext cx="6308928" cy="10398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1" tIns="264123" rIns="122411" bIns="2641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AE as a ‘watchdog’ next to the classifier</a:t>
          </a:r>
        </a:p>
      </dsp:txBody>
      <dsp:txXfrm>
        <a:off x="1577231" y="2007"/>
        <a:ext cx="6308928" cy="1039852"/>
      </dsp:txXfrm>
    </dsp:sp>
    <dsp:sp modelId="{3AB412AF-CF0F-4CF5-A5F7-0812403B935D}">
      <dsp:nvSpPr>
        <dsp:cNvPr id="0" name=""/>
        <dsp:cNvSpPr/>
      </dsp:nvSpPr>
      <dsp:spPr>
        <a:xfrm>
          <a:off x="0" y="2007"/>
          <a:ext cx="1577232" cy="1039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2" tIns="102714" rIns="83462" bIns="10271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Deploy</a:t>
          </a:r>
        </a:p>
      </dsp:txBody>
      <dsp:txXfrm>
        <a:off x="0" y="2007"/>
        <a:ext cx="1577232" cy="1039852"/>
      </dsp:txXfrm>
    </dsp:sp>
    <dsp:sp modelId="{11751CE8-1025-4C79-BB0F-67C6657A29F4}">
      <dsp:nvSpPr>
        <dsp:cNvPr id="0" name=""/>
        <dsp:cNvSpPr/>
      </dsp:nvSpPr>
      <dsp:spPr>
        <a:xfrm>
          <a:off x="1577231" y="1104251"/>
          <a:ext cx="6308928" cy="1039852"/>
        </a:xfrm>
        <a:prstGeom prst="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100000"/>
                <a:shade val="1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1" tIns="264123" rIns="122411" bIns="2641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 reconstruction error on incoming images in real time</a:t>
          </a:r>
        </a:p>
      </dsp:txBody>
      <dsp:txXfrm>
        <a:off x="1577231" y="1104251"/>
        <a:ext cx="6308928" cy="1039852"/>
      </dsp:txXfrm>
    </dsp:sp>
    <dsp:sp modelId="{D8C1B2D3-AD37-4726-9C64-926B8D70DE02}">
      <dsp:nvSpPr>
        <dsp:cNvPr id="0" name=""/>
        <dsp:cNvSpPr/>
      </dsp:nvSpPr>
      <dsp:spPr>
        <a:xfrm>
          <a:off x="0" y="1104251"/>
          <a:ext cx="1577232" cy="1039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2" tIns="102714" rIns="83462" bIns="10271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Monitor</a:t>
          </a:r>
        </a:p>
      </dsp:txBody>
      <dsp:txXfrm>
        <a:off x="0" y="1104251"/>
        <a:ext cx="1577232" cy="1039852"/>
      </dsp:txXfrm>
    </dsp:sp>
    <dsp:sp modelId="{0B7C0B7E-0AD8-4B20-AED3-DD518CE743F6}">
      <dsp:nvSpPr>
        <dsp:cNvPr id="0" name=""/>
        <dsp:cNvSpPr/>
      </dsp:nvSpPr>
      <dsp:spPr>
        <a:xfrm>
          <a:off x="1577231" y="2206495"/>
          <a:ext cx="6308928" cy="1039852"/>
        </a:xfrm>
        <a:prstGeom prst="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1" tIns="264123" rIns="122411" bIns="2641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Trigger alerts or re‑training when error exceeds a threshold</a:t>
          </a:r>
        </a:p>
      </dsp:txBody>
      <dsp:txXfrm>
        <a:off x="1577231" y="2206495"/>
        <a:ext cx="6308928" cy="1039852"/>
      </dsp:txXfrm>
    </dsp:sp>
    <dsp:sp modelId="{8D7F922D-6AF1-401B-8A28-078085DBCE75}">
      <dsp:nvSpPr>
        <dsp:cNvPr id="0" name=""/>
        <dsp:cNvSpPr/>
      </dsp:nvSpPr>
      <dsp:spPr>
        <a:xfrm>
          <a:off x="0" y="2206495"/>
          <a:ext cx="1577232" cy="1039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2" tIns="102714" rIns="83462" bIns="10271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Trigger</a:t>
          </a:r>
        </a:p>
      </dsp:txBody>
      <dsp:txXfrm>
        <a:off x="0" y="2206495"/>
        <a:ext cx="1577232" cy="1039852"/>
      </dsp:txXfrm>
    </dsp:sp>
    <dsp:sp modelId="{F2DCE0EC-B82E-4629-815F-5C9A09935782}">
      <dsp:nvSpPr>
        <dsp:cNvPr id="0" name=""/>
        <dsp:cNvSpPr/>
      </dsp:nvSpPr>
      <dsp:spPr>
        <a:xfrm>
          <a:off x="1577231" y="3308739"/>
          <a:ext cx="6308928" cy="1039852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1" tIns="264123" rIns="122411" bIns="2641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shift analysis when evaluating external models for purchase</a:t>
          </a:r>
        </a:p>
      </dsp:txBody>
      <dsp:txXfrm>
        <a:off x="1577231" y="3308739"/>
        <a:ext cx="6308928" cy="1039852"/>
      </dsp:txXfrm>
    </dsp:sp>
    <dsp:sp modelId="{2F7D29C3-7CA5-4532-9CA5-DDE4904EB477}">
      <dsp:nvSpPr>
        <dsp:cNvPr id="0" name=""/>
        <dsp:cNvSpPr/>
      </dsp:nvSpPr>
      <dsp:spPr>
        <a:xfrm>
          <a:off x="0" y="3308739"/>
          <a:ext cx="1577232" cy="10398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2" tIns="102714" rIns="83462" bIns="10271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</a:t>
          </a:r>
        </a:p>
      </dsp:txBody>
      <dsp:txXfrm>
        <a:off x="0" y="3308739"/>
        <a:ext cx="1577232" cy="1039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5BF60-68C4-4852-943E-A7062E69F595}">
      <dsp:nvSpPr>
        <dsp:cNvPr id="0" name=""/>
        <dsp:cNvSpPr/>
      </dsp:nvSpPr>
      <dsp:spPr>
        <a:xfrm>
          <a:off x="0" y="165689"/>
          <a:ext cx="4999320" cy="16497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we detect distribution shift in chest X‑ray images without labels?</a:t>
          </a:r>
        </a:p>
      </dsp:txBody>
      <dsp:txXfrm>
        <a:off x="80532" y="246221"/>
        <a:ext cx="4838256" cy="1488636"/>
      </dsp:txXfrm>
    </dsp:sp>
    <dsp:sp modelId="{B37EA3BF-3C1D-4CF0-85A5-7620D3C4F7EA}">
      <dsp:nvSpPr>
        <dsp:cNvPr id="0" name=""/>
        <dsp:cNvSpPr/>
      </dsp:nvSpPr>
      <dsp:spPr>
        <a:xfrm>
          <a:off x="0" y="1901789"/>
          <a:ext cx="4999320" cy="164970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autoencoder reconstruction error act as an early‑warning signal?</a:t>
          </a:r>
        </a:p>
      </dsp:txBody>
      <dsp:txXfrm>
        <a:off x="80532" y="1982321"/>
        <a:ext cx="4838256" cy="1488636"/>
      </dsp:txXfrm>
    </dsp:sp>
    <dsp:sp modelId="{C851A005-DA87-4B90-BA97-66D4378C023E}">
      <dsp:nvSpPr>
        <dsp:cNvPr id="0" name=""/>
        <dsp:cNvSpPr/>
      </dsp:nvSpPr>
      <dsp:spPr>
        <a:xfrm>
          <a:off x="0" y="3637890"/>
          <a:ext cx="4999320" cy="164970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How does this relate to actual classifier performance on new datasets?</a:t>
          </a:r>
        </a:p>
      </dsp:txBody>
      <dsp:txXfrm>
        <a:off x="80532" y="3718422"/>
        <a:ext cx="4838256" cy="1488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038-BB9A-4E94-A807-C87285AEE73C}">
      <dsp:nvSpPr>
        <dsp:cNvPr id="0" name=""/>
        <dsp:cNvSpPr/>
      </dsp:nvSpPr>
      <dsp:spPr>
        <a:xfrm>
          <a:off x="0" y="51614"/>
          <a:ext cx="2560950" cy="35853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62" tIns="330200" rIns="19966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Compare pixel intensity distributions across datasets</a:t>
          </a:r>
        </a:p>
      </dsp:txBody>
      <dsp:txXfrm>
        <a:off x="0" y="1414040"/>
        <a:ext cx="2560950" cy="2151198"/>
      </dsp:txXfrm>
    </dsp:sp>
    <dsp:sp modelId="{9CAEE81C-1FEB-4DA3-845E-1AC4F8506185}">
      <dsp:nvSpPr>
        <dsp:cNvPr id="0" name=""/>
        <dsp:cNvSpPr/>
      </dsp:nvSpPr>
      <dsp:spPr>
        <a:xfrm>
          <a:off x="742675" y="410147"/>
          <a:ext cx="1075599" cy="10755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58" tIns="12700" rIns="8385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0193" y="567665"/>
        <a:ext cx="760563" cy="760563"/>
      </dsp:txXfrm>
    </dsp:sp>
    <dsp:sp modelId="{EAB22A95-9851-46CE-8116-6C71FE55815D}">
      <dsp:nvSpPr>
        <dsp:cNvPr id="0" name=""/>
        <dsp:cNvSpPr/>
      </dsp:nvSpPr>
      <dsp:spPr>
        <a:xfrm>
          <a:off x="0" y="3636873"/>
          <a:ext cx="2560950" cy="72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AE7DA-FE93-41A3-A086-DDFA0FA8DBA9}">
      <dsp:nvSpPr>
        <dsp:cNvPr id="0" name=""/>
        <dsp:cNvSpPr/>
      </dsp:nvSpPr>
      <dsp:spPr>
        <a:xfrm>
          <a:off x="2817044" y="51614"/>
          <a:ext cx="2560950" cy="3585330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62" tIns="330200" rIns="19966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Compute Jensen–Shannon (JS) divergence between datasets</a:t>
          </a:r>
        </a:p>
      </dsp:txBody>
      <dsp:txXfrm>
        <a:off x="2817044" y="1414040"/>
        <a:ext cx="2560950" cy="2151198"/>
      </dsp:txXfrm>
    </dsp:sp>
    <dsp:sp modelId="{36E71DDD-51AA-4AFF-8E5A-05477BB4F76F}">
      <dsp:nvSpPr>
        <dsp:cNvPr id="0" name=""/>
        <dsp:cNvSpPr/>
      </dsp:nvSpPr>
      <dsp:spPr>
        <a:xfrm>
          <a:off x="3559720" y="410147"/>
          <a:ext cx="1075599" cy="1075599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58" tIns="12700" rIns="8385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17238" y="567665"/>
        <a:ext cx="760563" cy="760563"/>
      </dsp:txXfrm>
    </dsp:sp>
    <dsp:sp modelId="{2FF088DC-7D45-4481-936A-91C48DADEC84}">
      <dsp:nvSpPr>
        <dsp:cNvPr id="0" name=""/>
        <dsp:cNvSpPr/>
      </dsp:nvSpPr>
      <dsp:spPr>
        <a:xfrm>
          <a:off x="2817044" y="3636873"/>
          <a:ext cx="2560950" cy="72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F34FF-ABF5-40A3-92D1-776285909103}">
      <dsp:nvSpPr>
        <dsp:cNvPr id="0" name=""/>
        <dsp:cNvSpPr/>
      </dsp:nvSpPr>
      <dsp:spPr>
        <a:xfrm>
          <a:off x="5634090" y="51614"/>
          <a:ext cx="2560950" cy="3585330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62" tIns="330200" rIns="19966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Even simple statistics show NIH, Pediatric, CheXpert are not identical</a:t>
          </a:r>
        </a:p>
      </dsp:txBody>
      <dsp:txXfrm>
        <a:off x="5634090" y="1414040"/>
        <a:ext cx="2560950" cy="2151198"/>
      </dsp:txXfrm>
    </dsp:sp>
    <dsp:sp modelId="{556F69D5-437A-458E-8D19-F5E1411B03F1}">
      <dsp:nvSpPr>
        <dsp:cNvPr id="0" name=""/>
        <dsp:cNvSpPr/>
      </dsp:nvSpPr>
      <dsp:spPr>
        <a:xfrm>
          <a:off x="6376765" y="410147"/>
          <a:ext cx="1075599" cy="1075599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58" tIns="12700" rIns="8385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34283" y="567665"/>
        <a:ext cx="760563" cy="760563"/>
      </dsp:txXfrm>
    </dsp:sp>
    <dsp:sp modelId="{4AEC9636-8252-4B29-8C26-3526610072E4}">
      <dsp:nvSpPr>
        <dsp:cNvPr id="0" name=""/>
        <dsp:cNvSpPr/>
      </dsp:nvSpPr>
      <dsp:spPr>
        <a:xfrm>
          <a:off x="5634090" y="3636873"/>
          <a:ext cx="2560950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F152D-62FC-4FBA-9131-16D2C8DAC93B}">
      <dsp:nvSpPr>
        <dsp:cNvPr id="0" name=""/>
        <dsp:cNvSpPr/>
      </dsp:nvSpPr>
      <dsp:spPr>
        <a:xfrm>
          <a:off x="0" y="421784"/>
          <a:ext cx="4999320" cy="1484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JS divergence indicates noticeable shift between all dataset pairs</a:t>
          </a:r>
        </a:p>
      </dsp:txBody>
      <dsp:txXfrm>
        <a:off x="72479" y="494263"/>
        <a:ext cx="4854362" cy="1339772"/>
      </dsp:txXfrm>
    </dsp:sp>
    <dsp:sp modelId="{4BF3EF15-F4EA-4175-80AA-E8AA01A61D61}">
      <dsp:nvSpPr>
        <dsp:cNvPr id="0" name=""/>
        <dsp:cNvSpPr/>
      </dsp:nvSpPr>
      <dsp:spPr>
        <a:xfrm>
          <a:off x="0" y="1984274"/>
          <a:ext cx="4999320" cy="148473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Normals‑only comparison still shows clear gaps</a:t>
          </a:r>
        </a:p>
      </dsp:txBody>
      <dsp:txXfrm>
        <a:off x="72479" y="2056753"/>
        <a:ext cx="4854362" cy="1339772"/>
      </dsp:txXfrm>
    </dsp:sp>
    <dsp:sp modelId="{C68BF7C2-D9BA-4FB9-8147-E85D1426AD8E}">
      <dsp:nvSpPr>
        <dsp:cNvPr id="0" name=""/>
        <dsp:cNvSpPr/>
      </dsp:nvSpPr>
      <dsp:spPr>
        <a:xfrm>
          <a:off x="0" y="3546765"/>
          <a:ext cx="4999320" cy="148473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Not all differences are due to pathology – institution/technical factors matter</a:t>
          </a:r>
        </a:p>
      </dsp:txBody>
      <dsp:txXfrm>
        <a:off x="72479" y="3619244"/>
        <a:ext cx="4854362" cy="1339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4633-F3DF-4AE0-BF43-8DFAC8309A62}">
      <dsp:nvSpPr>
        <dsp:cNvPr id="0" name=""/>
        <dsp:cNvSpPr/>
      </dsp:nvSpPr>
      <dsp:spPr>
        <a:xfrm>
          <a:off x="0" y="629639"/>
          <a:ext cx="4999320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encoder–decoder network with ~27M parameters</a:t>
          </a:r>
        </a:p>
      </dsp:txBody>
      <dsp:txXfrm>
        <a:off x="48547" y="678186"/>
        <a:ext cx="4902226" cy="897406"/>
      </dsp:txXfrm>
    </dsp:sp>
    <dsp:sp modelId="{89D1C344-6043-4BF7-9539-395433447603}">
      <dsp:nvSpPr>
        <dsp:cNvPr id="0" name=""/>
        <dsp:cNvSpPr/>
      </dsp:nvSpPr>
      <dsp:spPr>
        <a:xfrm>
          <a:off x="0" y="1696140"/>
          <a:ext cx="4999320" cy="994500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100000"/>
                <a:shade val="1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Input: 1×224×224 chest X‑ray (resized &amp; normalized)</a:t>
          </a:r>
        </a:p>
      </dsp:txBody>
      <dsp:txXfrm>
        <a:off x="48547" y="1744687"/>
        <a:ext cx="4902226" cy="897406"/>
      </dsp:txXfrm>
    </dsp:sp>
    <dsp:sp modelId="{D3D66A28-93BB-4F23-8C25-E73C417D7165}">
      <dsp:nvSpPr>
        <dsp:cNvPr id="0" name=""/>
        <dsp:cNvSpPr/>
      </dsp:nvSpPr>
      <dsp:spPr>
        <a:xfrm>
          <a:off x="0" y="2762640"/>
          <a:ext cx="4999320" cy="994500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Latent space: 256‑dimensional vector (compressed representation)</a:t>
          </a:r>
        </a:p>
      </dsp:txBody>
      <dsp:txXfrm>
        <a:off x="48547" y="2811187"/>
        <a:ext cx="4902226" cy="897406"/>
      </dsp:txXfrm>
    </dsp:sp>
    <dsp:sp modelId="{99DFE372-08C8-442E-9079-B814952191FF}">
      <dsp:nvSpPr>
        <dsp:cNvPr id="0" name=""/>
        <dsp:cNvSpPr/>
      </dsp:nvSpPr>
      <dsp:spPr>
        <a:xfrm>
          <a:off x="0" y="3829140"/>
          <a:ext cx="4999320" cy="99450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variants: NIH_Full AE and NIH_Normal AE</a:t>
          </a:r>
        </a:p>
      </dsp:txBody>
      <dsp:txXfrm>
        <a:off x="48547" y="3877687"/>
        <a:ext cx="4902226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E0832-F83C-43F7-BEFE-143690689453}">
      <dsp:nvSpPr>
        <dsp:cNvPr id="0" name=""/>
        <dsp:cNvSpPr/>
      </dsp:nvSpPr>
      <dsp:spPr>
        <a:xfrm>
          <a:off x="0" y="2662"/>
          <a:ext cx="499932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146B0F-2E1B-477E-A341-7C9345329A0C}">
      <dsp:nvSpPr>
        <dsp:cNvPr id="0" name=""/>
        <dsp:cNvSpPr/>
      </dsp:nvSpPr>
      <dsp:spPr>
        <a:xfrm>
          <a:off x="0" y="2662"/>
          <a:ext cx="4999320" cy="181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Autoencoders converge with low reconstruction error on NIH images</a:t>
          </a:r>
        </a:p>
      </dsp:txBody>
      <dsp:txXfrm>
        <a:off x="0" y="2662"/>
        <a:ext cx="4999320" cy="1815984"/>
      </dsp:txXfrm>
    </dsp:sp>
    <dsp:sp modelId="{EE5B7AAB-D980-4E50-BCDB-BCBC9998F33A}">
      <dsp:nvSpPr>
        <dsp:cNvPr id="0" name=""/>
        <dsp:cNvSpPr/>
      </dsp:nvSpPr>
      <dsp:spPr>
        <a:xfrm>
          <a:off x="0" y="1818647"/>
          <a:ext cx="499932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584DD4-1C0F-4211-BFAF-5DA536CDBB34}">
      <dsp:nvSpPr>
        <dsp:cNvPr id="0" name=""/>
        <dsp:cNvSpPr/>
      </dsp:nvSpPr>
      <dsp:spPr>
        <a:xfrm>
          <a:off x="0" y="1818647"/>
          <a:ext cx="4999320" cy="181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NIH_Normal AE: abnormals show ~+6.6% higher error than normals</a:t>
          </a:r>
        </a:p>
      </dsp:txBody>
      <dsp:txXfrm>
        <a:off x="0" y="1818647"/>
        <a:ext cx="4999320" cy="1815984"/>
      </dsp:txXfrm>
    </dsp:sp>
    <dsp:sp modelId="{A5E1685C-ABAC-4B8B-A501-D47CD5DA1170}">
      <dsp:nvSpPr>
        <dsp:cNvPr id="0" name=""/>
        <dsp:cNvSpPr/>
      </dsp:nvSpPr>
      <dsp:spPr>
        <a:xfrm>
          <a:off x="0" y="3634632"/>
          <a:ext cx="499932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</a:schemeClr>
            </a:gs>
          </a:gsLst>
          <a:lin ang="16200000" scaled="0"/>
          <a:tileRect/>
        </a:gradFill>
        <a:ln w="9525" cap="flat" cmpd="sng" algn="ctr"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12EE70-35B0-4320-8374-F0E6A7AE4AB9}">
      <dsp:nvSpPr>
        <dsp:cNvPr id="0" name=""/>
        <dsp:cNvSpPr/>
      </dsp:nvSpPr>
      <dsp:spPr>
        <a:xfrm>
          <a:off x="0" y="3634632"/>
          <a:ext cx="4999320" cy="181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This +6.6% is our baseline ‘pathology effect’ within NIH</a:t>
          </a:r>
        </a:p>
      </dsp:txBody>
      <dsp:txXfrm>
        <a:off x="0" y="3634632"/>
        <a:ext cx="4999320" cy="18159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BC660-7042-40CE-B2E0-23AC817F5D53}">
      <dsp:nvSpPr>
        <dsp:cNvPr id="0" name=""/>
        <dsp:cNvSpPr/>
      </dsp:nvSpPr>
      <dsp:spPr>
        <a:xfrm>
          <a:off x="1368507" y="777776"/>
          <a:ext cx="1091604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56A00-E9E7-454B-BBEA-25999FD8E106}">
      <dsp:nvSpPr>
        <dsp:cNvPr id="0" name=""/>
        <dsp:cNvSpPr/>
      </dsp:nvSpPr>
      <dsp:spPr>
        <a:xfrm>
          <a:off x="2525608" y="686117"/>
          <a:ext cx="125534" cy="235429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7B498-307B-45E0-BC3D-BA7793325E0E}">
      <dsp:nvSpPr>
        <dsp:cNvPr id="0" name=""/>
        <dsp:cNvSpPr/>
      </dsp:nvSpPr>
      <dsp:spPr>
        <a:xfrm>
          <a:off x="659768" y="205524"/>
          <a:ext cx="1144576" cy="1144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16" tIns="44416" rIns="44416" bIns="44416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27387" y="373143"/>
        <a:ext cx="809338" cy="809338"/>
      </dsp:txXfrm>
    </dsp:sp>
    <dsp:sp modelId="{F05340C7-CE2C-424C-9A54-1FD1DA067DA0}">
      <dsp:nvSpPr>
        <dsp:cNvPr id="0" name=""/>
        <dsp:cNvSpPr/>
      </dsp:nvSpPr>
      <dsp:spPr>
        <a:xfrm>
          <a:off x="4001" y="1515449"/>
          <a:ext cx="24561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165100" rIns="193741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Keep AE weights fixed and change only the input dataset</a:t>
          </a:r>
        </a:p>
      </dsp:txBody>
      <dsp:txXfrm>
        <a:off x="4001" y="1908569"/>
        <a:ext cx="2456111" cy="1572480"/>
      </dsp:txXfrm>
    </dsp:sp>
    <dsp:sp modelId="{88798583-C0DA-40DD-BA9A-6AD0DEA953F1}">
      <dsp:nvSpPr>
        <dsp:cNvPr id="0" name=""/>
        <dsp:cNvSpPr/>
      </dsp:nvSpPr>
      <dsp:spPr>
        <a:xfrm>
          <a:off x="2733013" y="778643"/>
          <a:ext cx="2456111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2776-EF12-44C2-80B6-7A2B0AA6888A}">
      <dsp:nvSpPr>
        <dsp:cNvPr id="0" name=""/>
        <dsp:cNvSpPr/>
      </dsp:nvSpPr>
      <dsp:spPr>
        <a:xfrm>
          <a:off x="5254621" y="686846"/>
          <a:ext cx="125534" cy="236144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4298B-3F38-4466-8504-CF9972ECDD22}">
      <dsp:nvSpPr>
        <dsp:cNvPr id="0" name=""/>
        <dsp:cNvSpPr/>
      </dsp:nvSpPr>
      <dsp:spPr>
        <a:xfrm>
          <a:off x="3388781" y="206391"/>
          <a:ext cx="1144576" cy="11445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16" tIns="44416" rIns="44416" bIns="44416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556400" y="374010"/>
        <a:ext cx="809338" cy="809338"/>
      </dsp:txXfrm>
    </dsp:sp>
    <dsp:sp modelId="{B3FC9BBE-8F1F-4661-9967-E001BEDA4002}">
      <dsp:nvSpPr>
        <dsp:cNvPr id="0" name=""/>
        <dsp:cNvSpPr/>
      </dsp:nvSpPr>
      <dsp:spPr>
        <a:xfrm>
          <a:off x="2733013" y="1517435"/>
          <a:ext cx="24561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165100" rIns="193741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Compute mean reconstruction error for NIH, Pediatric, CheXpert</a:t>
          </a:r>
        </a:p>
      </dsp:txBody>
      <dsp:txXfrm>
        <a:off x="2733013" y="1910555"/>
        <a:ext cx="2456111" cy="1572480"/>
      </dsp:txXfrm>
    </dsp:sp>
    <dsp:sp modelId="{4EB146F9-371B-4C88-ACA1-F01594BABD7D}">
      <dsp:nvSpPr>
        <dsp:cNvPr id="0" name=""/>
        <dsp:cNvSpPr/>
      </dsp:nvSpPr>
      <dsp:spPr>
        <a:xfrm>
          <a:off x="5462026" y="778643"/>
          <a:ext cx="1228055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A4452-292D-4375-8F0E-DBB8925757CD}">
      <dsp:nvSpPr>
        <dsp:cNvPr id="0" name=""/>
        <dsp:cNvSpPr/>
      </dsp:nvSpPr>
      <dsp:spPr>
        <a:xfrm>
          <a:off x="6117793" y="206391"/>
          <a:ext cx="1144576" cy="11445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16" tIns="44416" rIns="44416" bIns="44416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285412" y="374010"/>
        <a:ext cx="809338" cy="809338"/>
      </dsp:txXfrm>
    </dsp:sp>
    <dsp:sp modelId="{496FFF64-60CC-451E-A173-FF373A5DB047}">
      <dsp:nvSpPr>
        <dsp:cNvPr id="0" name=""/>
        <dsp:cNvSpPr/>
      </dsp:nvSpPr>
      <dsp:spPr>
        <a:xfrm>
          <a:off x="5462026" y="1517435"/>
          <a:ext cx="2456111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41" tIns="165100" rIns="193741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both NIH_Full AE and NIH_Normal AE</a:t>
          </a:r>
        </a:p>
      </dsp:txBody>
      <dsp:txXfrm>
        <a:off x="5462026" y="1910555"/>
        <a:ext cx="2456111" cy="15724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62F9-E803-4B27-86A7-2254A7EF3356}">
      <dsp:nvSpPr>
        <dsp:cNvPr id="0" name=""/>
        <dsp:cNvSpPr/>
      </dsp:nvSpPr>
      <dsp:spPr>
        <a:xfrm>
          <a:off x="0" y="0"/>
          <a:ext cx="5174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27145-DA9C-437B-8848-243C4AD659EC}">
      <dsp:nvSpPr>
        <dsp:cNvPr id="0" name=""/>
        <dsp:cNvSpPr/>
      </dsp:nvSpPr>
      <dsp:spPr>
        <a:xfrm>
          <a:off x="0" y="0"/>
          <a:ext cx="5174640" cy="1383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NIH_Full AE: Pediatric ≈ +114% error vs NIH baseline</a:t>
          </a:r>
        </a:p>
      </dsp:txBody>
      <dsp:txXfrm>
        <a:off x="0" y="0"/>
        <a:ext cx="5174640" cy="1383839"/>
      </dsp:txXfrm>
    </dsp:sp>
    <dsp:sp modelId="{43586F2A-7868-4B1F-ADE6-D6E99D091C42}">
      <dsp:nvSpPr>
        <dsp:cNvPr id="0" name=""/>
        <dsp:cNvSpPr/>
      </dsp:nvSpPr>
      <dsp:spPr>
        <a:xfrm>
          <a:off x="0" y="1383839"/>
          <a:ext cx="5174640" cy="0"/>
        </a:xfrm>
        <a:prstGeom prst="lin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E54AF-B23E-49F7-9DED-4252CAA2C9AE}">
      <dsp:nvSpPr>
        <dsp:cNvPr id="0" name=""/>
        <dsp:cNvSpPr/>
      </dsp:nvSpPr>
      <dsp:spPr>
        <a:xfrm>
          <a:off x="0" y="1383839"/>
          <a:ext cx="5174640" cy="1383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NIH_Full AE: CheXpert ≈ +218% error vs NIH baseline</a:t>
          </a:r>
        </a:p>
      </dsp:txBody>
      <dsp:txXfrm>
        <a:off x="0" y="1383839"/>
        <a:ext cx="5174640" cy="1383839"/>
      </dsp:txXfrm>
    </dsp:sp>
    <dsp:sp modelId="{0D4F458C-696A-41EF-83D1-005EEF15AB21}">
      <dsp:nvSpPr>
        <dsp:cNvPr id="0" name=""/>
        <dsp:cNvSpPr/>
      </dsp:nvSpPr>
      <dsp:spPr>
        <a:xfrm>
          <a:off x="0" y="2767679"/>
          <a:ext cx="5174640" cy="0"/>
        </a:xfrm>
        <a:prstGeom prst="lin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192E6-8D15-4D8E-A022-FBC4257CD747}">
      <dsp:nvSpPr>
        <dsp:cNvPr id="0" name=""/>
        <dsp:cNvSpPr/>
      </dsp:nvSpPr>
      <dsp:spPr>
        <a:xfrm>
          <a:off x="0" y="2767679"/>
          <a:ext cx="5174640" cy="1383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NIH_Normal AE shows an even stronger separation</a:t>
          </a:r>
        </a:p>
      </dsp:txBody>
      <dsp:txXfrm>
        <a:off x="0" y="2767679"/>
        <a:ext cx="5174640" cy="1383839"/>
      </dsp:txXfrm>
    </dsp:sp>
    <dsp:sp modelId="{DFDA244A-123A-4857-A2F8-DC9F4A038ABA}">
      <dsp:nvSpPr>
        <dsp:cNvPr id="0" name=""/>
        <dsp:cNvSpPr/>
      </dsp:nvSpPr>
      <dsp:spPr>
        <a:xfrm>
          <a:off x="0" y="4151519"/>
          <a:ext cx="5174640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DA10E-68D7-40EE-BFC2-E264566E6AAD}">
      <dsp:nvSpPr>
        <dsp:cNvPr id="0" name=""/>
        <dsp:cNvSpPr/>
      </dsp:nvSpPr>
      <dsp:spPr>
        <a:xfrm>
          <a:off x="0" y="4151519"/>
          <a:ext cx="5174640" cy="1383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All differences highly significant (non‑parametric tests, p &lt; 0.001)</a:t>
          </a:r>
        </a:p>
      </dsp:txBody>
      <dsp:txXfrm>
        <a:off x="0" y="4151519"/>
        <a:ext cx="5174640" cy="1383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358167E-0C21-4C12-93D9-98CF0BDFC76D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Good morning everyone. Today I’ll present our CAS AML project on distribution shift in medical imaging.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key idea: we train models on one big chest X‑ray dataset (NIH) and ask how well they generalize to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other datasets, and whether we can predict performance drop using an unsupervised signal from an autoencoder.</a:t>
            </a:r>
          </a:p>
        </p:txBody>
      </p:sp>
      <p:sp>
        <p:nvSpPr>
          <p:cNvPr id="281" name="PlaceHolder 3"/>
          <p:cNvSpPr>
            <a:spLocks noGrp="1"/>
          </p:cNvSpPr>
          <p:nvPr>
            <p:ph type="sldNum" idx="3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Emphasize that the AE learns the NIH distribution well: reconstruction error is low and stable.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NIH_Normal AE sees abnormal NIH images, the error increases moderately (~6.6%).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number is important later when we compare it with cross‑dataset shifts.</a:t>
            </a:r>
          </a:p>
        </p:txBody>
      </p:sp>
      <p:sp>
        <p:nvSpPr>
          <p:cNvPr id="308" name="PlaceHolder 3"/>
          <p:cNvSpPr>
            <a:spLocks noGrp="1"/>
          </p:cNvSpPr>
          <p:nvPr>
            <p:ph type="sldNum" idx="4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Emphasize that the AE learns the NIH distribution well: reconstruction error is low and stable.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NIH_Normal AE sees abnormal NIH images, the error increases moderately (~6.6%).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number is important later when we compare it with cross‑dataset shifts.</a:t>
            </a:r>
          </a:p>
        </p:txBody>
      </p:sp>
      <p:sp>
        <p:nvSpPr>
          <p:cNvPr id="311" name="PlaceHolder 3"/>
          <p:cNvSpPr>
            <a:spLocks noGrp="1"/>
          </p:cNvSpPr>
          <p:nvPr>
            <p:ph type="sldNum" idx="4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Emphasize that the AE learns the NIH distribution well: reconstruction error is low and stable.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NIH_Normal AE sees abnormal NIH images, the error increases moderately (~6.6%).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number is important later when we compare it with cross‑dataset shifts.</a:t>
            </a:r>
          </a:p>
        </p:txBody>
      </p:sp>
      <p:sp>
        <p:nvSpPr>
          <p:cNvPr id="314" name="PlaceHolder 3"/>
          <p:cNvSpPr>
            <a:spLocks noGrp="1"/>
          </p:cNvSpPr>
          <p:nvPr>
            <p:ph type="sldNum" idx="4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Emphasize that the AE learns the NIH distribution well: reconstruction error is low and stable.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NIH_Normal AE sees abnormal NIH images, the error increases moderately (~6.6%).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number is important later when we compare it with cross‑dataset shifts.</a:t>
            </a:r>
          </a:p>
        </p:txBody>
      </p:sp>
      <p:sp>
        <p:nvSpPr>
          <p:cNvPr id="317" name="PlaceHolder 3"/>
          <p:cNvSpPr>
            <a:spLocks noGrp="1"/>
          </p:cNvSpPr>
          <p:nvPr>
            <p:ph type="sldNum" idx="4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Emphasize that the AE learns the NIH distribution well: reconstruction error is low and stable.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NIH_Normal AE sees abnormal NIH images, the error increases moderately (~6.6%).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number is important later when we compare it with cross‑dataset shifts.</a:t>
            </a:r>
          </a:p>
        </p:txBody>
      </p:sp>
      <p:sp>
        <p:nvSpPr>
          <p:cNvPr id="320" name="PlaceHolder 3"/>
          <p:cNvSpPr>
            <a:spLocks noGrp="1"/>
          </p:cNvSpPr>
          <p:nvPr>
            <p:ph type="sldNum" idx="5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the protocol: the AE is trained only on NIH. Then we feed in Pediatric and CheXpert images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and measure how much the reconstruction error increases compared to NIH baseline.</a:t>
            </a:r>
          </a:p>
        </p:txBody>
      </p:sp>
      <p:sp>
        <p:nvSpPr>
          <p:cNvPr id="323" name="PlaceHolder 3"/>
          <p:cNvSpPr>
            <a:spLocks noGrp="1"/>
          </p:cNvSpPr>
          <p:nvPr>
            <p:ph type="sldNum" idx="5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Walk the audience through the relative error increases. Contrast them with the modest +6.6% pathology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effect within NIH. This shows that cross‑institution + demographic shift is much larger than pathology alone.</a:t>
            </a:r>
          </a:p>
        </p:txBody>
      </p:sp>
      <p:sp>
        <p:nvSpPr>
          <p:cNvPr id="326" name="PlaceHolder 3"/>
          <p:cNvSpPr>
            <a:spLocks noGrp="1"/>
          </p:cNvSpPr>
          <p:nvPr>
            <p:ph type="sldNum" idx="5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Walk the audience through the relative error increases. Contrast them with the modest +6.6% pathology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effect within NIH. This shows that cross‑institution + demographic shift is much larger than pathology alone.</a:t>
            </a:r>
          </a:p>
        </p:txBody>
      </p:sp>
      <p:sp>
        <p:nvSpPr>
          <p:cNvPr id="329" name="PlaceHolder 3"/>
          <p:cNvSpPr>
            <a:spLocks noGrp="1"/>
          </p:cNvSpPr>
          <p:nvPr>
            <p:ph type="sldNum" idx="5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Walk the audience through the relative error increases. Contrast them with the modest +6.6% pathology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effect within NIH. This shows that cross‑institution + demographic shift is much larger than pathology alone.</a:t>
            </a:r>
          </a:p>
        </p:txBody>
      </p:sp>
      <p:sp>
        <p:nvSpPr>
          <p:cNvPr id="332" name="PlaceHolder 3"/>
          <p:cNvSpPr>
            <a:spLocks noGrp="1"/>
          </p:cNvSpPr>
          <p:nvPr>
            <p:ph type="sldNum" idx="5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Walk the audience through the relative error increases. Contrast them with the modest +6.6% pathology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effect within NIH. This shows that cross‑institution + demographic shift is much larger than pathology alone.</a:t>
            </a:r>
          </a:p>
        </p:txBody>
      </p:sp>
      <p:sp>
        <p:nvSpPr>
          <p:cNvPr id="335" name="PlaceHolder 3"/>
          <p:cNvSpPr>
            <a:spLocks noGrp="1"/>
          </p:cNvSpPr>
          <p:nvPr>
            <p:ph type="sldNum" idx="5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the general problem: a model trained on one dataset may see very different data in deployment.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In radiology this can mean different scanners, protocols, demographics. If we don’t monitor this shift,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model may look fine in offline tests but fail in production.</a:t>
            </a:r>
          </a:p>
        </p:txBody>
      </p:sp>
      <p:sp>
        <p:nvSpPr>
          <p:cNvPr id="284" name="PlaceHolder 3"/>
          <p:cNvSpPr>
            <a:spLocks noGrp="1"/>
          </p:cNvSpPr>
          <p:nvPr>
            <p:ph type="sldNum" idx="3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Summarize the story: the AE sees Pediatric and especially CheXpert as very different from NIH.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supports the idea that reconstruction error can act as an unsupervised domain‑shift indicator.</a:t>
            </a:r>
          </a:p>
        </p:txBody>
      </p:sp>
      <p:sp>
        <p:nvSpPr>
          <p:cNvPr id="338" name="PlaceHolder 3"/>
          <p:cNvSpPr>
            <a:spLocks noGrp="1"/>
          </p:cNvSpPr>
          <p:nvPr>
            <p:ph type="sldNum" idx="5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t‑SNE briefly: a technique to embed high‑dimensional data into 2‑D while preserving local structure.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The clear separation of colors shows that the AE’s latent space distinguishes between datasets.</a:t>
            </a:r>
          </a:p>
        </p:txBody>
      </p:sp>
      <p:sp>
        <p:nvSpPr>
          <p:cNvPr id="341" name="PlaceHolder 3"/>
          <p:cNvSpPr>
            <a:spLocks noGrp="1"/>
          </p:cNvSpPr>
          <p:nvPr>
            <p:ph type="sldNum" idx="5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Connect the visualization to intuition: distance in latent space corresponds to how unusual images are.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DenseNet sees data from clusters far from NIH, it is effectively extrapolating, which hurts accuracy.</a:t>
            </a:r>
          </a:p>
        </p:txBody>
      </p:sp>
      <p:sp>
        <p:nvSpPr>
          <p:cNvPr id="344" name="PlaceHolder 3"/>
          <p:cNvSpPr>
            <a:spLocks noGrp="1"/>
          </p:cNvSpPr>
          <p:nvPr>
            <p:ph type="sldNum" idx="5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Key Findings: • Total samples analyzed: 9,856 • Sample sizes: - NIH: 2,000 - Pediatric: 5,856 (FULL dataset - improved!) - CheXpert: 2,000 • Centroid distances: - NIH-Pediatric: 68.59 - NIH-CheXpert: 56.71 - Pediatric-CheXpert: 70.97 • Consistency with reconstruction errors: ⚠️ STILL INCONSISTENT: Need to investigate further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PHASE 3c: t-SNE LATENT SPACE VISUALIZATION ⚠️ Using FULL Pediatric dataset (train+val+test) to address sample size imbalance and improve centroid stability </a:t>
            </a:r>
            <a:r>
              <a:rPr lang="en-CH" sz="1200" b="0" strike="noStrike" spc="-1">
                <a:solidFill>
                  <a:schemeClr val="dk1"/>
                </a:solidFill>
                <a:latin typeface="+mn-lt"/>
                <a:ea typeface="+mn-ea"/>
              </a:rPr>
              <a:t>📁 </a:t>
            </a: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Directories: Models: /content/drive/MyDrive/Univ_Bern/CAS_AML/Module_3/Project/chest_xray_distribution_shift/models Results: /content/drive/MyDrive/Univ_Bern/CAS_AML/Module_3/Project/chest_xray_distribution_shift/results/phase3c_all ⚙️ Configuration: NIH samples: 2,000 Pediatric: ALL available (train+val+test) CheXpert samples: 2,000 STEP 1: LOADING ENCODER MODEL </a:t>
            </a:r>
            <a:r>
              <a:rPr lang="en-CH" sz="1200" b="0" strike="noStrike" spc="-1">
                <a:solidFill>
                  <a:schemeClr val="dk1"/>
                </a:solidFill>
                <a:latin typeface="+mn-lt"/>
                <a:ea typeface="+mn-ea"/>
              </a:rPr>
              <a:t>✅ </a:t>
            </a: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Encoder loaded: nih_full_encoder_final.keras Latent dimension: 256 STEP 2: LOADING SAMPLE IMAGES </a:t>
            </a:r>
            <a:r>
              <a:rPr lang="en-CH" sz="1200" b="0" strike="noStrike" spc="-1">
                <a:solidFill>
                  <a:schemeClr val="dk1"/>
                </a:solidFill>
                <a:latin typeface="+mn-lt"/>
                <a:ea typeface="+mn-ea"/>
              </a:rPr>
              <a:t>📥 </a:t>
            </a: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Loading samples from each dataset... NIH (test set, sampled): </a:t>
            </a:r>
            <a:r>
              <a:rPr lang="en-CH" sz="1200" b="0" strike="noStrike" spc="-1">
                <a:solidFill>
                  <a:schemeClr val="dk1"/>
                </a:solidFill>
                <a:latin typeface="+mn-lt"/>
                <a:ea typeface="+mn-ea"/>
              </a:rPr>
              <a:t>✅ </a:t>
            </a: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Total: 2,000 samples Pediatric (ALL splits - train+val+test): train: 4,099 images val: 878 images test: 879 images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...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Reducing from 256D → 2D ⏱️ Expected time: 5-15 minutes (depends on sample size) [t-SNE] Computing 91 nearest neighbors... [t-SNE] Indexed 9856 samples in 0.002s...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5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FINAL SUMMARY: Analysis type: NORMALS ONLY (pathology controlled) Total samples: 37,114 • NIH: 18,557 normals • Pediatric: 1,583 normals • CheXpert: 16,974 normals Centroid distances (t-SNE): • NIH-Pediatric: 55.19 • NIH-CheXpert: 47.52 • Ped-CheXpert: 58.30 Phase 3b Recon Errors (for comparison): • Pediatric: +168% vs NIH • CheXpert: +213% vs NIH </a:t>
            </a:r>
            <a:r>
              <a:rPr lang="en-CH" sz="1200" b="0" strike="noStrike" spc="-1">
                <a:solidFill>
                  <a:schemeClr val="dk1"/>
                </a:solidFill>
                <a:latin typeface="+mn-lt"/>
                <a:ea typeface="+mn-ea"/>
              </a:rPr>
              <a:t>🎯 </a:t>
            </a:r>
            <a:r>
              <a:rPr lang="en-GB" sz="1200" b="0" strike="noStrike" spc="-1">
                <a:solidFill>
                  <a:schemeClr val="dk1"/>
                </a:solidFill>
                <a:latin typeface="+mn-lt"/>
                <a:ea typeface="+mn-ea"/>
              </a:rPr>
              <a:t>CONSISTENCY CHECK: ⚠️ DISCREPANCY DETECTED • t-SNE ranking: Pediatric &gt; CheXpert • Recon error ranking: CheXpert &gt; Pediatric </a:t>
            </a:r>
            <a:br>
              <a:rPr sz="1200"/>
            </a:b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6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Connect the visualization to intuition: distance in latent space corresponds to how unusual images are.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When DenseNet sees data from clusters far from NIH, it is effectively extrapolating, which hurts accuracy.</a:t>
            </a:r>
          </a:p>
        </p:txBody>
      </p:sp>
      <p:sp>
        <p:nvSpPr>
          <p:cNvPr id="353" name="PlaceHolder 3"/>
          <p:cNvSpPr>
            <a:spLocks noGrp="1"/>
          </p:cNvSpPr>
          <p:nvPr>
            <p:ph type="sldNum" idx="6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Clarify architecture and training. Stress that the AE and classifier are separate modules.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DenseNet sees raw chest X‑rays; AE is used only for shift analysis, not for classification input.</a:t>
            </a:r>
          </a:p>
        </p:txBody>
      </p:sp>
      <p:sp>
        <p:nvSpPr>
          <p:cNvPr id="356" name="PlaceHolder 3"/>
          <p:cNvSpPr>
            <a:spLocks noGrp="1"/>
          </p:cNvSpPr>
          <p:nvPr>
            <p:ph type="sldNum" idx="6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the high‑level pattern: best performance on NIH, lower on Pediatric, lowest on CheXpert.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Emphasize the qualitative correlation between reconstruction error magnitude and performance degradation.</a:t>
            </a:r>
          </a:p>
        </p:txBody>
      </p:sp>
      <p:sp>
        <p:nvSpPr>
          <p:cNvPr id="359" name="PlaceHolder 3"/>
          <p:cNvSpPr>
            <a:spLocks noGrp="1"/>
          </p:cNvSpPr>
          <p:nvPr>
            <p:ph type="sldNum" idx="6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that a model predicting ‘always abnormal’ could achieve very high accuracy on CheXpert,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so we need metrics that treat both classes fairly. This motivates balanced accuracy.</a:t>
            </a:r>
          </a:p>
        </p:txBody>
      </p:sp>
      <p:sp>
        <p:nvSpPr>
          <p:cNvPr id="362" name="PlaceHolder 3"/>
          <p:cNvSpPr>
            <a:spLocks noGrp="1"/>
          </p:cNvSpPr>
          <p:nvPr>
            <p:ph type="sldNum" idx="6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Define sensitivity (TPR) and specificity (TNR). Balanced accuracy = (TPR + TNR) / 2.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Use a short example: if a model predicts almost everything as abnormal,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it may have high standard accuracy but low specificity, so balanced accuracy reveals the weakness.</a:t>
            </a:r>
          </a:p>
        </p:txBody>
      </p:sp>
      <p:sp>
        <p:nvSpPr>
          <p:cNvPr id="365" name="PlaceHolder 3"/>
          <p:cNvSpPr>
            <a:spLocks noGrp="1"/>
          </p:cNvSpPr>
          <p:nvPr>
            <p:ph type="sldNum" idx="6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State the core research question. Emphasize ‘without labels’ as the key constraint.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We want a practical tool that works even when a new hospital has not yet annotated many images.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We will compare unsupervised signals from an autoencoder with the performance of a DenseNet classifier.</a:t>
            </a:r>
          </a:p>
        </p:txBody>
      </p:sp>
      <p:sp>
        <p:nvSpPr>
          <p:cNvPr id="287" name="PlaceHolder 3"/>
          <p:cNvSpPr>
            <a:spLocks noGrp="1"/>
          </p:cNvSpPr>
          <p:nvPr>
            <p:ph type="sldNum" idx="3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Clarify architecture and training. Stress that the AE and classifier are separate modules.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DenseNet sees raw chest X‑rays; AE is used only for shift analysis, not for classification input.</a:t>
            </a:r>
          </a:p>
        </p:txBody>
      </p:sp>
      <p:sp>
        <p:nvSpPr>
          <p:cNvPr id="368" name="PlaceHolder 3"/>
          <p:cNvSpPr>
            <a:spLocks noGrp="1"/>
          </p:cNvSpPr>
          <p:nvPr>
            <p:ph type="sldNum" idx="6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Clarify architecture and training. Stress that the AE and classifier are separate modules.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DenseNet sees raw chest X‑rays; AE is used only for shift analysis, not for classification input.</a:t>
            </a:r>
          </a:p>
        </p:txBody>
      </p:sp>
      <p:sp>
        <p:nvSpPr>
          <p:cNvPr id="371" name="PlaceHolder 3"/>
          <p:cNvSpPr>
            <a:spLocks noGrp="1"/>
          </p:cNvSpPr>
          <p:nvPr>
            <p:ph type="sldNum" idx="6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Briefly acknowledge scope limitations. Then end on the core message: combining an AE ‘shift detector’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with a supervised classifier can make deployments safer and more transparent when data distributions change.</a:t>
            </a:r>
          </a:p>
        </p:txBody>
      </p:sp>
      <p:sp>
        <p:nvSpPr>
          <p:cNvPr id="374" name="PlaceHolder 3"/>
          <p:cNvSpPr>
            <a:spLocks noGrp="1"/>
          </p:cNvSpPr>
          <p:nvPr>
            <p:ph type="sldNum" idx="6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Briefly acknowledge scope limitations. Then end on the core message: combining an AE ‘shift detector’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with a supervised classifier can make deployments safer and more transparent when data distributions change.</a:t>
            </a:r>
          </a:p>
        </p:txBody>
      </p:sp>
      <p:sp>
        <p:nvSpPr>
          <p:cNvPr id="377" name="PlaceHolder 3"/>
          <p:cNvSpPr>
            <a:spLocks noGrp="1"/>
          </p:cNvSpPr>
          <p:nvPr>
            <p:ph type="sldNum" idx="6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Briefly acknowledge scope limitations. Then end on the core message: combining an AE ‘shift detector’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with a supervised classifier can make deployments safer and more transparent when data distributions change.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sldNum" idx="7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Describe how a hospital could monitor domain shift without waiting for labeled data.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Also mention the procurement scenario: compare how candidate models behave on your local data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and use shift‑sensitivity as one criterion for accepting or rejecting a model.</a:t>
            </a:r>
          </a:p>
        </p:txBody>
      </p:sp>
      <p:sp>
        <p:nvSpPr>
          <p:cNvPr id="383" name="PlaceHolder 3"/>
          <p:cNvSpPr>
            <a:spLocks noGrp="1"/>
          </p:cNvSpPr>
          <p:nvPr>
            <p:ph type="sldNum" idx="7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Briefly describe each dataset and why we chose it. NIH is our reference domain.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Pediatric introduces both demographic and institutional shift. CheXpert is another large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US dataset but from a different hospital and with a very different class balance.</a:t>
            </a:r>
          </a:p>
        </p:txBody>
      </p:sp>
      <p:sp>
        <p:nvSpPr>
          <p:cNvPr id="290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that beyond images themselves, the label prevalence is very different.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will later motivate why plain accuracy can be misleading and why we use balanced accuracy.</a:t>
            </a:r>
          </a:p>
        </p:txBody>
      </p:sp>
      <p:sp>
        <p:nvSpPr>
          <p:cNvPr id="293" name="PlaceHolder 3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Describe that Phase 1 is a very low‑level look: no learning yet.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We compute JS divergence between pixel histograms to quantify difference between datasets.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establishes that a shift exists before we train any model.</a:t>
            </a:r>
          </a:p>
        </p:txBody>
      </p:sp>
      <p:sp>
        <p:nvSpPr>
          <p:cNvPr id="296" name="PlaceHolder 3"/>
          <p:cNvSpPr>
            <a:spLocks noGrp="1"/>
          </p:cNvSpPr>
          <p:nvPr>
            <p:ph type="sldNum" idx="4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Highlight that even when restricting to normal images, NIH vs Pediatric vs CheXpert still differ.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suggests that scanners, protocols, and processing pipelines are important components of shift.</a:t>
            </a:r>
          </a:p>
        </p:txBody>
      </p:sp>
      <p:sp>
        <p:nvSpPr>
          <p:cNvPr id="299" name="PlaceHolder 3"/>
          <p:cNvSpPr>
            <a:spLocks noGrp="1"/>
          </p:cNvSpPr>
          <p:nvPr>
            <p:ph type="sldNum" idx="4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the CAE architecture only at a high level: conv layers down, conv‑transpose up.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NIH_Full AE is trained on all NIH images; NIH_Normal AE is trained only on NIH normals.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Both aim to reconstruct the input; the loss is reconstruction error (e.g. MSE).</a:t>
            </a:r>
          </a:p>
        </p:txBody>
      </p:sp>
      <p:sp>
        <p:nvSpPr>
          <p:cNvPr id="302" name="PlaceHolder 3"/>
          <p:cNvSpPr>
            <a:spLocks noGrp="1"/>
          </p:cNvSpPr>
          <p:nvPr>
            <p:ph type="sldNum" idx="4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Explain the CAE architecture only at a high level: conv layers down, conv‑transpose up.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NIH_Full AE is trained on all NIH images; NIH_Normal AE is trained only on NIH normals.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Both aim to reconstruct the input; the loss is reconstruction error (e.g. MSE).</a:t>
            </a:r>
          </a:p>
        </p:txBody>
      </p:sp>
      <p:sp>
        <p:nvSpPr>
          <p:cNvPr id="305" name="PlaceHolder 3"/>
          <p:cNvSpPr>
            <a:spLocks noGrp="1"/>
          </p:cNvSpPr>
          <p:nvPr>
            <p:ph type="sldNum" idx="4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83602A-3EFE-4F67-9955-DC9F4A208D1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7550946-43EE-4DAE-950F-D009C97A604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5A9D1B74-179D-40FA-80EC-15D3DF1081A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8DC75F7-6D01-4FE1-9C15-14E1DD911FB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4150CD9-D4F5-4A4D-BB04-0126561ED00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8A2A5C3-202E-46E4-A824-C48E63576B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03EB557-5194-45C2-BB52-6841365340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59907FE-0329-4981-AF33-EE8A6D6AA12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F3521C-7005-44C5-995A-CED2FCDD3D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13DAD621-0F29-48BC-9256-B348804D01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62B2D135-E38A-4BB0-901F-B4E464726EB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690AD0B-90C6-4C7F-93F7-7BBE95B478E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D0E6F70-29DC-4C0E-B733-D7B743DCD0E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457BE77-C2FE-4B80-B33C-8E235D1B170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3301692-BCE5-4E69-ACD5-0A4BF38F799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48F9FEE-57F9-4D35-86C9-5B54D6395FA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E1336FCC-9A38-434D-AF92-40125554B503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9FE7ED4-AA8E-463B-B115-9B0A6D8D15A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BCF2BB0-EF9D-4F54-B86D-34DD3EBB975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8B856AE-2D0E-4324-8555-F0CE3376383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A26E4F8-FADA-460C-84C2-4B1D4D493F0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41F6FA93-8099-4D70-81B5-A6E0B627CDF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92920" y="640080"/>
            <a:ext cx="3567960" cy="3565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5300" b="0" strike="noStrike" spc="-1">
                <a:solidFill>
                  <a:schemeClr val="dk1"/>
                </a:solidFill>
                <a:latin typeface="Calibri"/>
              </a:rPr>
              <a:t>Distribution Shift in Medical Imaging</a:t>
            </a:r>
            <a:endParaRPr lang="en-US" sz="5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5092920" y="4636080"/>
            <a:ext cx="3567960" cy="1572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9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GB" sz="15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Using Autoencoder Reconstruction Error to Predict Model Performance on New Data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90000"/>
              </a:lnSpc>
              <a:spcBef>
                <a:spcPts val="300"/>
              </a:spcBef>
              <a:buNone/>
              <a:tabLst>
                <a:tab pos="0" algn="l"/>
              </a:tabLst>
            </a:pP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9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GB" sz="15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Sharad George &amp; Moataz Mansour 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9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en-GB" sz="15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CAS AML Project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icture 4"/>
          <p:cNvSpPr/>
          <p:nvPr/>
        </p:nvSpPr>
        <p:spPr>
          <a:xfrm>
            <a:off x="0" y="0"/>
            <a:ext cx="4580280" cy="6857280"/>
          </a:xfrm>
          <a:custGeom>
            <a:avLst/>
            <a:gdLst>
              <a:gd name="textAreaLeft" fmla="*/ 0 w 4580280"/>
              <a:gd name="textAreaRight" fmla="*/ 4581000 w 4580280"/>
              <a:gd name="textAreaTop" fmla="*/ 0 h 6857280"/>
              <a:gd name="textAreaBottom" fmla="*/ 6858000 h 6857280"/>
            </a:gdLst>
            <a:ahLst/>
            <a:cxnLst/>
            <a:rect l="textAreaLeft" t="textAreaTop" r="textAreaRight" b="textAreaBottom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sketchy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0840" y="4409280"/>
            <a:ext cx="3181320" cy="17640"/>
          </a:xfrm>
          <a:custGeom>
            <a:avLst/>
            <a:gdLst>
              <a:gd name="textAreaLeft" fmla="*/ 0 w 3181320"/>
              <a:gd name="textAreaRight" fmla="*/ 3182040 w 3181320"/>
              <a:gd name="textAreaTop" fmla="*/ 0 h 17640"/>
              <a:gd name="textAreaBottom" fmla="*/ 18360 h 17640"/>
            </a:gdLst>
            <a:ahLst/>
            <a:cxnLst/>
            <a:rect l="textAreaLeft" t="textAreaTop" r="textAreaRight" b="textAreaBottom"/>
            <a:pathLst>
              <a:path w="3182112" h="18288" fill="none">
                <a:moveTo>
                  <a:pt x="0" y="0"/>
                </a:moveTo>
                <a:cubicBezTo>
                  <a:pt x="149227" y="9811"/>
                  <a:pt x="361579" y="-25608"/>
                  <a:pt x="636422" y="0"/>
                </a:cubicBezTo>
                <a:cubicBezTo>
                  <a:pt x="911265" y="25608"/>
                  <a:pt x="969922" y="-15588"/>
                  <a:pt x="1241024" y="0"/>
                </a:cubicBezTo>
                <a:cubicBezTo>
                  <a:pt x="1512126" y="15588"/>
                  <a:pt x="1611937" y="-6343"/>
                  <a:pt x="1845625" y="0"/>
                </a:cubicBezTo>
                <a:cubicBezTo>
                  <a:pt x="2079313" y="6343"/>
                  <a:pt x="2390997" y="18445"/>
                  <a:pt x="2545690" y="0"/>
                </a:cubicBezTo>
                <a:cubicBezTo>
                  <a:pt x="2700383" y="-18445"/>
                  <a:pt x="2898553" y="-25854"/>
                  <a:pt x="3182112" y="0"/>
                </a:cubicBezTo>
                <a:cubicBezTo>
                  <a:pt x="3181678" y="7551"/>
                  <a:pt x="3181645" y="9822"/>
                  <a:pt x="3182112" y="18288"/>
                </a:cubicBezTo>
                <a:cubicBezTo>
                  <a:pt x="2882016" y="32512"/>
                  <a:pt x="2839678" y="15853"/>
                  <a:pt x="2545690" y="18288"/>
                </a:cubicBezTo>
                <a:cubicBezTo>
                  <a:pt x="2251702" y="20723"/>
                  <a:pt x="2152589" y="14997"/>
                  <a:pt x="2004731" y="18288"/>
                </a:cubicBezTo>
                <a:cubicBezTo>
                  <a:pt x="1856873" y="21579"/>
                  <a:pt x="1653555" y="5080"/>
                  <a:pt x="1400129" y="18288"/>
                </a:cubicBezTo>
                <a:cubicBezTo>
                  <a:pt x="1146703" y="31496"/>
                  <a:pt x="1067656" y="18189"/>
                  <a:pt x="795528" y="18288"/>
                </a:cubicBezTo>
                <a:cubicBezTo>
                  <a:pt x="523400" y="18387"/>
                  <a:pt x="318441" y="1018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182112" h="18288" stroke="0">
                <a:moveTo>
                  <a:pt x="0" y="0"/>
                </a:moveTo>
                <a:cubicBezTo>
                  <a:pt x="215562" y="1260"/>
                  <a:pt x="336090" y="6473"/>
                  <a:pt x="572780" y="0"/>
                </a:cubicBezTo>
                <a:cubicBezTo>
                  <a:pt x="809470" y="-6473"/>
                  <a:pt x="1080729" y="-23038"/>
                  <a:pt x="1272845" y="0"/>
                </a:cubicBezTo>
                <a:cubicBezTo>
                  <a:pt x="1464961" y="23038"/>
                  <a:pt x="1699922" y="1589"/>
                  <a:pt x="1813804" y="0"/>
                </a:cubicBezTo>
                <a:cubicBezTo>
                  <a:pt x="1927686" y="-1589"/>
                  <a:pt x="2116547" y="7184"/>
                  <a:pt x="2354763" y="0"/>
                </a:cubicBezTo>
                <a:cubicBezTo>
                  <a:pt x="2592979" y="-7184"/>
                  <a:pt x="2863919" y="3952"/>
                  <a:pt x="3182112" y="0"/>
                </a:cubicBezTo>
                <a:cubicBezTo>
                  <a:pt x="3182030" y="4406"/>
                  <a:pt x="3182023" y="9982"/>
                  <a:pt x="3182112" y="18288"/>
                </a:cubicBezTo>
                <a:cubicBezTo>
                  <a:pt x="2938288" y="16038"/>
                  <a:pt x="2724925" y="29080"/>
                  <a:pt x="2577511" y="18288"/>
                </a:cubicBezTo>
                <a:cubicBezTo>
                  <a:pt x="2430097" y="7496"/>
                  <a:pt x="2119926" y="47706"/>
                  <a:pt x="1972909" y="18288"/>
                </a:cubicBezTo>
                <a:cubicBezTo>
                  <a:pt x="1825892" y="-11130"/>
                  <a:pt x="1597470" y="43818"/>
                  <a:pt x="1368308" y="18288"/>
                </a:cubicBezTo>
                <a:cubicBezTo>
                  <a:pt x="1139146" y="-7242"/>
                  <a:pt x="981628" y="18679"/>
                  <a:pt x="668244" y="18288"/>
                </a:cubicBezTo>
                <a:cubicBezTo>
                  <a:pt x="354860" y="17897"/>
                  <a:pt x="259749" y="211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rgbClr val="C050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4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4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9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376092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2564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6000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1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61720" y="4093560"/>
            <a:ext cx="2501280" cy="3027600"/>
          </a:xfrm>
          <a:prstGeom prst="rect">
            <a:avLst/>
          </a:prstGeom>
          <a:gradFill rotWithShape="0">
            <a:gsLst>
              <a:gs pos="2000">
                <a:srgbClr val="4F81BD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969120"/>
            <a:ext cx="2924640" cy="4178160"/>
          </a:xfrm>
          <a:custGeom>
            <a:avLst/>
            <a:gdLst>
              <a:gd name="textAreaLeft" fmla="*/ 0 w 2924640"/>
              <a:gd name="textAreaRight" fmla="*/ 2925360 w 2924640"/>
              <a:gd name="textAreaTop" fmla="*/ 0 h 4178160"/>
              <a:gd name="textAreaBottom" fmla="*/ 4178880 h 4178160"/>
            </a:gdLst>
            <a:ahLst/>
            <a:cxn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F81BD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3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95B3D7">
                  <a:alpha val="11000"/>
                </a:srgbClr>
              </a:gs>
            </a:gsLst>
            <a:lin ang="1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2 – Training Results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474838109"/>
              </p:ext>
            </p:extLst>
          </p:nvPr>
        </p:nvGraphicFramePr>
        <p:xfrm>
          <a:off x="3678840" y="750600"/>
          <a:ext cx="4999320" cy="545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2 – Training Results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Picture 6"/>
          <p:cNvPicPr/>
          <p:nvPr/>
        </p:nvPicPr>
        <p:blipFill>
          <a:blip r:embed="rId3"/>
          <a:stretch/>
        </p:blipFill>
        <p:spPr>
          <a:xfrm>
            <a:off x="201240" y="11880"/>
            <a:ext cx="6573960" cy="334260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9"/>
          <p:cNvPicPr/>
          <p:nvPr/>
        </p:nvPicPr>
        <p:blipFill>
          <a:blip r:embed="rId4"/>
          <a:stretch/>
        </p:blipFill>
        <p:spPr>
          <a:xfrm>
            <a:off x="274320" y="3516120"/>
            <a:ext cx="8098920" cy="285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2 – Training Results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3"/>
          <p:cNvPicPr/>
          <p:nvPr/>
        </p:nvPicPr>
        <p:blipFill>
          <a:blip r:embed="rId3"/>
          <a:stretch/>
        </p:blipFill>
        <p:spPr>
          <a:xfrm>
            <a:off x="612720" y="457200"/>
            <a:ext cx="7744320" cy="245196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5"/>
          <p:cNvPicPr/>
          <p:nvPr/>
        </p:nvPicPr>
        <p:blipFill>
          <a:blip r:embed="rId4"/>
          <a:stretch/>
        </p:blipFill>
        <p:spPr>
          <a:xfrm>
            <a:off x="128160" y="3264120"/>
            <a:ext cx="8890560" cy="313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2 – Training Results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Picture 4"/>
          <p:cNvPicPr/>
          <p:nvPr/>
        </p:nvPicPr>
        <p:blipFill>
          <a:blip r:embed="rId3"/>
          <a:stretch/>
        </p:blipFill>
        <p:spPr>
          <a:xfrm>
            <a:off x="439920" y="3886920"/>
            <a:ext cx="8420760" cy="297036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7"/>
          <p:cNvPicPr/>
          <p:nvPr/>
        </p:nvPicPr>
        <p:blipFill>
          <a:blip r:embed="rId4"/>
          <a:stretch/>
        </p:blipFill>
        <p:spPr>
          <a:xfrm>
            <a:off x="941760" y="157320"/>
            <a:ext cx="5483520" cy="3270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5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23120" y="1923120"/>
            <a:ext cx="6874920" cy="302976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376092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6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-662760" y="3165840"/>
            <a:ext cx="4354920" cy="3028320"/>
          </a:xfrm>
          <a:prstGeom prst="rect">
            <a:avLst/>
          </a:prstGeom>
          <a:gradFill rotWithShape="0">
            <a:gsLst>
              <a:gs pos="0">
                <a:srgbClr val="4F81BD">
                  <a:alpha val="50000"/>
                </a:srgbClr>
              </a:gs>
              <a:gs pos="100000">
                <a:srgbClr val="254061">
                  <a:alpha val="0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7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1742040" y="2085840"/>
            <a:ext cx="6856920" cy="2685240"/>
          </a:xfrm>
          <a:prstGeom prst="rect">
            <a:avLst/>
          </a:prstGeom>
          <a:gradFill rotWithShape="0">
            <a:gsLst>
              <a:gs pos="0">
                <a:srgbClr val="000000">
                  <a:alpha val="59000"/>
                </a:srgbClr>
              </a:gs>
              <a:gs pos="69000">
                <a:srgbClr val="4F81BD">
                  <a:alpha val="0"/>
                </a:srgbClr>
              </a:gs>
            </a:gsLst>
            <a:lin ang="18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8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6097800">
            <a:off x="-1159920" y="1712160"/>
            <a:ext cx="4807440" cy="3065760"/>
          </a:xfrm>
          <a:custGeom>
            <a:avLst/>
            <a:gdLst>
              <a:gd name="textAreaLeft" fmla="*/ 0 w 4807440"/>
              <a:gd name="textAreaRight" fmla="*/ 4808160 w 4807440"/>
              <a:gd name="textAreaTop" fmla="*/ 0 h 3065760"/>
              <a:gd name="textAreaBottom" fmla="*/ 3066480 h 3065760"/>
            </a:gdLst>
            <a:ahLst/>
            <a:cxnLst/>
            <a:rect l="textAreaLeft" t="textAreaTop" r="textAreaRight" b="textAreaBottom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 rotWithShape="0">
            <a:gsLst>
              <a:gs pos="39000">
                <a:srgbClr val="95B3D7">
                  <a:alpha val="0"/>
                </a:srgbClr>
              </a:gs>
              <a:gs pos="100000">
                <a:srgbClr val="376092">
                  <a:alpha val="26000"/>
                </a:srgbClr>
              </a:gs>
            </a:gsLst>
            <a:lin ang="309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5000" y="2766960"/>
            <a:ext cx="2160000" cy="3071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500" b="0" strike="noStrike" spc="-1">
                <a:solidFill>
                  <a:srgbClr val="FFFFFF"/>
                </a:solidFill>
                <a:latin typeface="Calibri"/>
              </a:rPr>
              <a:t>Phase 2 –Key Findings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3"/>
          <p:cNvPicPr/>
          <p:nvPr/>
        </p:nvPicPr>
        <p:blipFill>
          <a:blip r:embed="rId3"/>
          <a:stretch/>
        </p:blipFill>
        <p:spPr>
          <a:xfrm>
            <a:off x="3472200" y="16920"/>
            <a:ext cx="5418720" cy="384696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6"/>
          <p:cNvPicPr/>
          <p:nvPr/>
        </p:nvPicPr>
        <p:blipFill>
          <a:blip r:embed="rId4"/>
          <a:stretch/>
        </p:blipFill>
        <p:spPr>
          <a:xfrm>
            <a:off x="2995200" y="4014360"/>
            <a:ext cx="6148080" cy="282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3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0"/>
            <a:ext cx="9143280" cy="2169360"/>
          </a:xfrm>
          <a:prstGeom prst="rect">
            <a:avLst/>
          </a:prstGeom>
          <a:gradFill rotWithShape="0">
            <a:gsLst>
              <a:gs pos="0">
                <a:srgbClr val="000000">
                  <a:alpha val="96000"/>
                </a:srgbClr>
              </a:gs>
              <a:gs pos="100000">
                <a:srgbClr val="376092"/>
              </a:gs>
            </a:gsLst>
            <a:lin ang="19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4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61320" y="0"/>
            <a:ext cx="3072240" cy="217008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48000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486600" y="-3485160"/>
            <a:ext cx="2170080" cy="9143280"/>
          </a:xfrm>
          <a:prstGeom prst="rect">
            <a:avLst/>
          </a:prstGeom>
          <a:gradFill rotWithShape="0">
            <a:gsLst>
              <a:gs pos="23000">
                <a:srgbClr val="376092">
                  <a:alpha val="16000"/>
                </a:srgbClr>
              </a:gs>
              <a:gs pos="99000">
                <a:srgbClr val="000000">
                  <a:alpha val="45000"/>
                </a:srgbClr>
              </a:gs>
            </a:gsLst>
            <a:lin ang="4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37520" y="348840"/>
            <a:ext cx="7287840" cy="157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3 – Reconstruction Error Across Datasets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3417905905"/>
              </p:ext>
            </p:extLst>
          </p:nvPr>
        </p:nvGraphicFramePr>
        <p:xfrm>
          <a:off x="483120" y="2616120"/>
          <a:ext cx="8195040" cy="368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76280" y="640800"/>
            <a:ext cx="2563200" cy="558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600" b="0" strike="noStrike" spc="-1">
                <a:solidFill>
                  <a:schemeClr val="dk1"/>
                </a:solidFill>
                <a:latin typeface="Calibri"/>
              </a:rPr>
              <a:t>Phase 3 – Quantitative Results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sketch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44320" y="3465000"/>
            <a:ext cx="5409360" cy="12960"/>
          </a:xfrm>
          <a:custGeom>
            <a:avLst/>
            <a:gdLst>
              <a:gd name="textAreaLeft" fmla="*/ 0 w 5409360"/>
              <a:gd name="textAreaRight" fmla="*/ 5410080 w 5409360"/>
              <a:gd name="textAreaTop" fmla="*/ 0 h 12960"/>
              <a:gd name="textAreaBottom" fmla="*/ 13680 h 12960"/>
            </a:gdLst>
            <a:ahLst/>
            <a:cxnLst/>
            <a:rect l="textAreaLeft" t="textAreaTop" r="textAreaRight" b="textAreaBottom"/>
            <a:pathLst>
              <a:path w="5410200" h="13716" fill="none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rgbClr val="C050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31320" rIns="90000" bIns="-3132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4058470229"/>
              </p:ext>
            </p:extLst>
          </p:nvPr>
        </p:nvGraphicFramePr>
        <p:xfrm>
          <a:off x="3485880" y="640800"/>
          <a:ext cx="5174640" cy="553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76280" y="640800"/>
            <a:ext cx="2563200" cy="558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600" b="0" strike="noStrike" spc="-1">
                <a:solidFill>
                  <a:schemeClr val="dk1"/>
                </a:solidFill>
                <a:latin typeface="Calibri"/>
              </a:rPr>
              <a:t>Phase 3 – Quantitative Results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4093633429"/>
              </p:ext>
            </p:extLst>
          </p:nvPr>
        </p:nvGraphicFramePr>
        <p:xfrm>
          <a:off x="3485880" y="640800"/>
          <a:ext cx="5174640" cy="553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1" name="Picture 3"/>
          <p:cNvPicPr/>
          <p:nvPr/>
        </p:nvPicPr>
        <p:blipFill>
          <a:blip r:embed="rId8"/>
          <a:stretch/>
        </p:blipFill>
        <p:spPr>
          <a:xfrm>
            <a:off x="0" y="281520"/>
            <a:ext cx="9143280" cy="6293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76280" y="640800"/>
            <a:ext cx="2563200" cy="5582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600" b="0" strike="noStrike" spc="-1">
                <a:solidFill>
                  <a:schemeClr val="dk1"/>
                </a:solidFill>
                <a:latin typeface="Calibri"/>
              </a:rPr>
              <a:t>Phase 3 – Quantitative Results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" name="Diagram11"/>
          <p:cNvGraphicFramePr/>
          <p:nvPr>
            <p:extLst>
              <p:ext uri="{D42A27DB-BD31-4B8C-83A1-F6EECF244321}">
                <p14:modId xmlns:p14="http://schemas.microsoft.com/office/powerpoint/2010/main" val="3947436540"/>
              </p:ext>
            </p:extLst>
          </p:nvPr>
        </p:nvGraphicFramePr>
        <p:xfrm>
          <a:off x="3485880" y="640800"/>
          <a:ext cx="5174640" cy="553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3" name="Picture 3"/>
          <p:cNvPicPr/>
          <p:nvPr/>
        </p:nvPicPr>
        <p:blipFill>
          <a:blip r:embed="rId8"/>
          <a:stretch/>
        </p:blipFill>
        <p:spPr>
          <a:xfrm>
            <a:off x="0" y="281520"/>
            <a:ext cx="9143280" cy="6293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12"/>
          <p:cNvGraphicFramePr/>
          <p:nvPr>
            <p:extLst>
              <p:ext uri="{D42A27DB-BD31-4B8C-83A1-F6EECF244321}">
                <p14:modId xmlns:p14="http://schemas.microsoft.com/office/powerpoint/2010/main" val="2476263435"/>
              </p:ext>
            </p:extLst>
          </p:nvPr>
        </p:nvGraphicFramePr>
        <p:xfrm>
          <a:off x="3485880" y="640800"/>
          <a:ext cx="5174640" cy="553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4" name="Picture 9"/>
          <p:cNvPicPr/>
          <p:nvPr/>
        </p:nvPicPr>
        <p:blipFill>
          <a:blip r:embed="rId8"/>
          <a:stretch/>
        </p:blipFill>
        <p:spPr>
          <a:xfrm>
            <a:off x="256320" y="0"/>
            <a:ext cx="4279680" cy="685728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13"/>
          <p:cNvPicPr/>
          <p:nvPr/>
        </p:nvPicPr>
        <p:blipFill>
          <a:blip r:embed="rId9"/>
          <a:stretch/>
        </p:blipFill>
        <p:spPr>
          <a:xfrm>
            <a:off x="4887000" y="0"/>
            <a:ext cx="3989520" cy="685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700" b="0" strike="noStrike" spc="-1">
                <a:solidFill>
                  <a:schemeClr val="dk1"/>
                </a:solidFill>
                <a:latin typeface="Calibri"/>
              </a:rPr>
              <a:t>Why Distribution Shift Matters</a:t>
            </a:r>
            <a:endParaRPr lang="en-US" sz="4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ketch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560" y="1865160"/>
            <a:ext cx="7817400" cy="17640"/>
          </a:xfrm>
          <a:custGeom>
            <a:avLst/>
            <a:gdLst>
              <a:gd name="textAreaLeft" fmla="*/ 0 w 7817400"/>
              <a:gd name="textAreaRight" fmla="*/ 7818120 w 7817400"/>
              <a:gd name="textAreaTop" fmla="*/ 0 h 17640"/>
              <a:gd name="textAreaBottom" fmla="*/ 18360 h 17640"/>
            </a:gdLst>
            <a:ahLst/>
            <a:cxnLst/>
            <a:rect l="textAreaLeft" t="textAreaTop" r="textAreaRight" b="textAreaBottom"/>
            <a:pathLst>
              <a:path w="7818120" h="18288" fill="none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rgbClr val="C0504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-26640" rIns="90000" bIns="-2664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290894578"/>
              </p:ext>
            </p:extLst>
          </p:nvPr>
        </p:nvGraphicFramePr>
        <p:xfrm>
          <a:off x="628560" y="2228040"/>
          <a:ext cx="7886160" cy="394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7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0"/>
            <a:ext cx="9143280" cy="2169360"/>
          </a:xfrm>
          <a:prstGeom prst="rect">
            <a:avLst/>
          </a:prstGeom>
          <a:gradFill rotWithShape="0">
            <a:gsLst>
              <a:gs pos="0">
                <a:srgbClr val="000000">
                  <a:alpha val="96000"/>
                </a:srgbClr>
              </a:gs>
              <a:gs pos="100000">
                <a:srgbClr val="376092"/>
              </a:gs>
            </a:gsLst>
            <a:lin ang="19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8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61320" y="0"/>
            <a:ext cx="3072240" cy="217008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48000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9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486600" y="-3485160"/>
            <a:ext cx="2170080" cy="9143280"/>
          </a:xfrm>
          <a:prstGeom prst="rect">
            <a:avLst/>
          </a:prstGeom>
          <a:gradFill rotWithShape="0">
            <a:gsLst>
              <a:gs pos="23000">
                <a:srgbClr val="376092">
                  <a:alpha val="16000"/>
                </a:srgbClr>
              </a:gs>
              <a:gs pos="99000">
                <a:srgbClr val="000000">
                  <a:alpha val="45000"/>
                </a:srgbClr>
              </a:gs>
            </a:gsLst>
            <a:lin ang="4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37520" y="348840"/>
            <a:ext cx="7287840" cy="157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3 – Interpretation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" name="Diagram13"/>
          <p:cNvGraphicFramePr/>
          <p:nvPr>
            <p:extLst>
              <p:ext uri="{D42A27DB-BD31-4B8C-83A1-F6EECF244321}">
                <p14:modId xmlns:p14="http://schemas.microsoft.com/office/powerpoint/2010/main" val="1199547002"/>
              </p:ext>
            </p:extLst>
          </p:nvPr>
        </p:nvGraphicFramePr>
        <p:xfrm>
          <a:off x="483120" y="2616120"/>
          <a:ext cx="8195040" cy="368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2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0"/>
            <a:ext cx="9143280" cy="2169360"/>
          </a:xfrm>
          <a:prstGeom prst="rect">
            <a:avLst/>
          </a:prstGeom>
          <a:gradFill rotWithShape="0">
            <a:gsLst>
              <a:gs pos="0">
                <a:srgbClr val="000000">
                  <a:alpha val="96000"/>
                </a:srgbClr>
              </a:gs>
              <a:gs pos="100000">
                <a:srgbClr val="376092"/>
              </a:gs>
            </a:gsLst>
            <a:lin ang="19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61320" y="0"/>
            <a:ext cx="3072240" cy="217008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48000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4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486600" y="-3485160"/>
            <a:ext cx="2170080" cy="9143280"/>
          </a:xfrm>
          <a:prstGeom prst="rect">
            <a:avLst/>
          </a:prstGeom>
          <a:gradFill rotWithShape="0">
            <a:gsLst>
              <a:gs pos="23000">
                <a:srgbClr val="376092">
                  <a:alpha val="16000"/>
                </a:srgbClr>
              </a:gs>
              <a:gs pos="99000">
                <a:srgbClr val="000000">
                  <a:alpha val="45000"/>
                </a:srgbClr>
              </a:gs>
            </a:gsLst>
            <a:lin ang="4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037520" y="348840"/>
            <a:ext cx="7287840" cy="157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3c – Latent Space Visualization (t‑SNE)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" name="Diagram14"/>
          <p:cNvGraphicFramePr/>
          <p:nvPr>
            <p:extLst>
              <p:ext uri="{D42A27DB-BD31-4B8C-83A1-F6EECF244321}">
                <p14:modId xmlns:p14="http://schemas.microsoft.com/office/powerpoint/2010/main" val="1747562861"/>
              </p:ext>
            </p:extLst>
          </p:nvPr>
        </p:nvGraphicFramePr>
        <p:xfrm>
          <a:off x="483120" y="2616120"/>
          <a:ext cx="8195040" cy="368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7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4600"/>
            <a:ext cx="3332520" cy="6322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t‑SNE and Classifier Performance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18440" y="3404520"/>
            <a:ext cx="6857280" cy="47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880" rIns="90000" bIns="28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0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470520"/>
            <a:ext cx="9143280" cy="633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9080" rIns="90000" bIns="190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15" name="Diagram15"/>
          <p:cNvGraphicFramePr/>
          <p:nvPr>
            <p:extLst>
              <p:ext uri="{D42A27DB-BD31-4B8C-83A1-F6EECF244321}">
                <p14:modId xmlns:p14="http://schemas.microsoft.com/office/powerpoint/2010/main" val="3112925921"/>
              </p:ext>
            </p:extLst>
          </p:nvPr>
        </p:nvGraphicFramePr>
        <p:xfrm>
          <a:off x="3932280" y="1005120"/>
          <a:ext cx="4816440" cy="508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t‑SNE and Classifier Performance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Picture 6"/>
          <p:cNvPicPr/>
          <p:nvPr/>
        </p:nvPicPr>
        <p:blipFill>
          <a:blip r:embed="rId3"/>
          <a:stretch/>
        </p:blipFill>
        <p:spPr>
          <a:xfrm>
            <a:off x="-55080" y="4157280"/>
            <a:ext cx="3622680" cy="257940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9"/>
          <p:cNvPicPr/>
          <p:nvPr/>
        </p:nvPicPr>
        <p:blipFill>
          <a:blip r:embed="rId4"/>
          <a:stretch/>
        </p:blipFill>
        <p:spPr>
          <a:xfrm>
            <a:off x="3568680" y="5128920"/>
            <a:ext cx="5574600" cy="172800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13"/>
          <p:cNvPicPr/>
          <p:nvPr/>
        </p:nvPicPr>
        <p:blipFill>
          <a:blip r:embed="rId5"/>
          <a:stretch/>
        </p:blipFill>
        <p:spPr>
          <a:xfrm>
            <a:off x="220680" y="254880"/>
            <a:ext cx="8719200" cy="390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t‑SNE and Classifier Performance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Picture 6"/>
          <p:cNvPicPr/>
          <p:nvPr/>
        </p:nvPicPr>
        <p:blipFill>
          <a:blip r:embed="rId3"/>
          <a:stretch/>
        </p:blipFill>
        <p:spPr>
          <a:xfrm>
            <a:off x="5612400" y="135720"/>
            <a:ext cx="3530880" cy="264024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9"/>
          <p:cNvPicPr/>
          <p:nvPr/>
        </p:nvPicPr>
        <p:blipFill>
          <a:blip r:embed="rId4"/>
          <a:stretch/>
        </p:blipFill>
        <p:spPr>
          <a:xfrm>
            <a:off x="283680" y="4465800"/>
            <a:ext cx="7682400" cy="238140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13"/>
          <p:cNvPicPr/>
          <p:nvPr/>
        </p:nvPicPr>
        <p:blipFill>
          <a:blip r:embed="rId5"/>
          <a:stretch/>
        </p:blipFill>
        <p:spPr>
          <a:xfrm>
            <a:off x="5801760" y="2949480"/>
            <a:ext cx="3104640" cy="96192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16"/>
          <p:cNvPicPr/>
          <p:nvPr/>
        </p:nvPicPr>
        <p:blipFill>
          <a:blip r:embed="rId6"/>
          <a:stretch/>
        </p:blipFill>
        <p:spPr>
          <a:xfrm>
            <a:off x="283680" y="339480"/>
            <a:ext cx="5389920" cy="3571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t‑SNE and Classifier Performance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Picture 6"/>
          <p:cNvPicPr/>
          <p:nvPr/>
        </p:nvPicPr>
        <p:blipFill>
          <a:blip r:embed="rId3"/>
          <a:stretch/>
        </p:blipFill>
        <p:spPr>
          <a:xfrm>
            <a:off x="1540440" y="323280"/>
            <a:ext cx="5168880" cy="621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 useBgFill="1">
        <p:nvSpPr>
          <p:cNvPr id="193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680" y="0"/>
            <a:ext cx="8375040" cy="2018160"/>
          </a:xfrm>
          <a:prstGeom prst="rect">
            <a:avLst/>
          </a:prstGeom>
          <a:ln w="12700">
            <a:solidFill>
              <a:srgbClr val="E1E1E1"/>
            </a:solidFill>
            <a:round/>
          </a:ln>
          <a:effectLst>
            <a:outerShdw blurRad="50760" dist="37674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 useBgFill="1">
        <p:nvSpPr>
          <p:cNvPr id="194" name="Rectangl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60" y="0"/>
            <a:ext cx="8366040" cy="201096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6640" y="548640"/>
            <a:ext cx="7625520" cy="117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500" b="0" strike="noStrike" spc="-1">
                <a:solidFill>
                  <a:schemeClr val="dk1"/>
                </a:solidFill>
                <a:latin typeface="Calibri"/>
              </a:rPr>
              <a:t>Phase 4 – DenseNet‑121 Classifier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Rectangl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4040" y="770760"/>
            <a:ext cx="95400" cy="70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97" name="Picture 5" descr="A screenshot of a diagram&#10;&#10;AI-generated content may be incorrect."/>
          <p:cNvPicPr/>
          <p:nvPr/>
        </p:nvPicPr>
        <p:blipFill>
          <a:blip r:embed="rId3"/>
          <a:srcRect l="20823" r="12061" b="4"/>
          <a:stretch/>
        </p:blipFill>
        <p:spPr>
          <a:xfrm>
            <a:off x="681120" y="2477880"/>
            <a:ext cx="4506840" cy="3693600"/>
          </a:xfrm>
          <a:prstGeom prst="rect">
            <a:avLst/>
          </a:prstGeom>
          <a:ln w="0">
            <a:noFill/>
          </a:ln>
        </p:spPr>
      </p:pic>
      <p:grpSp>
        <p:nvGrpSpPr>
          <p:cNvPr id="198" name="Content Placeholder 2"/>
          <p:cNvGrpSpPr/>
          <p:nvPr/>
        </p:nvGrpSpPr>
        <p:grpSpPr>
          <a:xfrm>
            <a:off x="5558760" y="2477880"/>
            <a:ext cx="2903400" cy="3693600"/>
            <a:chOff x="5558760" y="2477880"/>
            <a:chExt cx="2903400" cy="3693600"/>
          </a:xfrm>
        </p:grpSpPr>
        <p:sp>
          <p:nvSpPr>
            <p:cNvPr id="199" name="Rectangle 198"/>
            <p:cNvSpPr/>
            <p:nvPr/>
          </p:nvSpPr>
          <p:spPr>
            <a:xfrm>
              <a:off x="5558760" y="2477880"/>
              <a:ext cx="2903400" cy="369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Rectangle: Rounded Corners 199"/>
            <p:cNvSpPr/>
            <p:nvPr/>
          </p:nvSpPr>
          <p:spPr>
            <a:xfrm>
              <a:off x="5558760" y="2496240"/>
              <a:ext cx="2903400" cy="8791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D03F3B"/>
                </a:gs>
                <a:gs pos="100000">
                  <a:srgbClr val="FFA7A4"/>
                </a:gs>
              </a:gsLst>
              <a:lin ang="16200000"/>
            </a:gradFill>
            <a:ln w="0">
              <a:noFill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3">
              <a:scrgbClr r="0" g="0" b="0"/>
            </a:effectRef>
            <a:fontRef idx="minor"/>
          </p:style>
          <p:txBody>
            <a:bodyPr lIns="60840" tIns="60840" rIns="60840" bIns="60840" numCol="1" spcCol="1440" anchor="ctr">
              <a:noAutofit/>
            </a:bodyPr>
            <a:lstStyle/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pos="0" algn="l"/>
                </a:tabLst>
              </a:pPr>
              <a:r>
                <a:rPr lang="en-US" sz="1600" b="0" strike="noStrike" spc="-1">
                  <a:solidFill>
                    <a:schemeClr val="dk1"/>
                  </a:solidFill>
                  <a:latin typeface="Calibri"/>
                </a:rPr>
                <a:t>Pre‑trained ImageNet DenseNet‑121 as feature extractor</a:t>
              </a:r>
              <a:endParaRPr lang="en-US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Rectangle: Rounded Corners 200"/>
            <p:cNvSpPr/>
            <p:nvPr/>
          </p:nvSpPr>
          <p:spPr>
            <a:xfrm>
              <a:off x="5558760" y="3422160"/>
              <a:ext cx="2903400" cy="8791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FC949"/>
                </a:gs>
                <a:gs pos="100000">
                  <a:srgbClr val="D9FFA4"/>
                </a:gs>
              </a:gsLst>
              <a:lin ang="16200000"/>
            </a:gradFill>
            <a:ln w="0">
              <a:noFill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3">
              <a:scrgbClr r="0" g="0" b="0"/>
            </a:effectRef>
            <a:fontRef idx="minor"/>
          </p:style>
          <p:txBody>
            <a:bodyPr lIns="60840" tIns="60840" rIns="60840" bIns="60840" numCol="1" spcCol="1440" anchor="ctr">
              <a:noAutofit/>
            </a:bodyPr>
            <a:lstStyle/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pos="0" algn="l"/>
                </a:tabLst>
              </a:pPr>
              <a:r>
                <a:rPr lang="en-US" sz="1600" b="0" strike="noStrike" spc="-1">
                  <a:solidFill>
                    <a:schemeClr val="dk1"/>
                  </a:solidFill>
                  <a:latin typeface="Calibri"/>
                </a:rPr>
                <a:t>Early dense blocks frozen; later blocks and head fine‑tuned on NIH</a:t>
              </a:r>
              <a:endParaRPr lang="en-US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Rectangle: Rounded Corners 201"/>
            <p:cNvSpPr/>
            <p:nvPr/>
          </p:nvSpPr>
          <p:spPr>
            <a:xfrm>
              <a:off x="5558760" y="4348080"/>
              <a:ext cx="2903400" cy="8791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7E5AAA"/>
                </a:gs>
                <a:gs pos="100000">
                  <a:srgbClr val="C7AEED"/>
                </a:gs>
              </a:gsLst>
              <a:lin ang="16200000"/>
            </a:gradFill>
            <a:ln w="0">
              <a:noFill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3">
              <a:scrgbClr r="0" g="0" b="0"/>
            </a:effectRef>
            <a:fontRef idx="minor"/>
          </p:style>
          <p:txBody>
            <a:bodyPr lIns="60840" tIns="60840" rIns="60840" bIns="60840" numCol="1" spcCol="1440" anchor="ctr">
              <a:noAutofit/>
            </a:bodyPr>
            <a:lstStyle/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pos="0" algn="l"/>
                </a:tabLst>
              </a:pPr>
              <a:r>
                <a:rPr lang="en-US" sz="1600" b="0" strike="noStrike" spc="-1">
                  <a:solidFill>
                    <a:schemeClr val="dk1"/>
                  </a:solidFill>
                  <a:latin typeface="Calibri"/>
                </a:rPr>
                <a:t>Binary output: abnormal vs normal</a:t>
              </a:r>
              <a:endParaRPr lang="en-US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Rectangle: Rounded Corners 202"/>
            <p:cNvSpPr/>
            <p:nvPr/>
          </p:nvSpPr>
          <p:spPr>
            <a:xfrm>
              <a:off x="5558760" y="5274000"/>
              <a:ext cx="2903400" cy="8791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38B6D7"/>
                </a:gs>
                <a:gs pos="100000">
                  <a:srgbClr val="A6E6FF"/>
                </a:gs>
              </a:gsLst>
              <a:lin ang="16200000"/>
            </a:gradFill>
            <a:ln w="0">
              <a:noFill/>
            </a:ln>
            <a:effectLst>
              <a:outerShdw blurRad="39960" dist="2304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3">
              <a:scrgbClr r="0" g="0" b="0"/>
            </a:effectRef>
            <a:fontRef idx="minor"/>
          </p:style>
          <p:txBody>
            <a:bodyPr lIns="60840" tIns="60840" rIns="60840" bIns="60840" numCol="1" spcCol="1440" anchor="ctr">
              <a:noAutofit/>
            </a:bodyPr>
            <a:lstStyle/>
            <a:p>
              <a:pPr defTabSz="711360">
                <a:lnSpc>
                  <a:spcPct val="90000"/>
                </a:lnSpc>
                <a:spcAft>
                  <a:spcPts val="561"/>
                </a:spcAft>
                <a:tabLst>
                  <a:tab pos="0" algn="l"/>
                </a:tabLst>
              </a:pPr>
              <a:r>
                <a:rPr lang="en-US" sz="1600" b="0" strike="noStrike" spc="-1">
                  <a:solidFill>
                    <a:schemeClr val="dk1"/>
                  </a:solidFill>
                  <a:latin typeface="Calibri"/>
                </a:rPr>
                <a:t>Important: classifier uses processed images pixels, not AE latent features</a:t>
              </a:r>
              <a:endParaRPr lang="en-US" sz="16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5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4600"/>
            <a:ext cx="3332520" cy="6322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Phase 4 – Classifier Performance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18440" y="3404520"/>
            <a:ext cx="6857280" cy="47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880" rIns="90000" bIns="28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8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470520"/>
            <a:ext cx="9143280" cy="633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9080" rIns="90000" bIns="190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09" name="Content Placeholder 2"/>
          <p:cNvGrpSpPr/>
          <p:nvPr/>
        </p:nvGrpSpPr>
        <p:grpSpPr>
          <a:xfrm>
            <a:off x="3932280" y="1005120"/>
            <a:ext cx="4816440" cy="5084640"/>
            <a:chOff x="3932280" y="1005120"/>
            <a:chExt cx="4816440" cy="5084640"/>
          </a:xfrm>
        </p:grpSpPr>
        <p:sp>
          <p:nvSpPr>
            <p:cNvPr id="210" name="Rectangle 209"/>
            <p:cNvSpPr/>
            <p:nvPr/>
          </p:nvSpPr>
          <p:spPr>
            <a:xfrm>
              <a:off x="3932280" y="1005120"/>
              <a:ext cx="4816440" cy="508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1" name="Rectangle: Rounded Corners 210"/>
            <p:cNvSpPr/>
            <p:nvPr/>
          </p:nvSpPr>
          <p:spPr>
            <a:xfrm>
              <a:off x="3932280" y="1107720"/>
              <a:ext cx="4816440" cy="11739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9920" tIns="79920" rIns="79920" bIns="79920" numCol="1" spcCol="1440" anchor="ctr">
              <a:noAutofit/>
            </a:bodyPr>
            <a:lstStyle/>
            <a:p>
              <a:pPr defTabSz="933480">
                <a:lnSpc>
                  <a:spcPct val="90000"/>
                </a:lnSpc>
                <a:spcAft>
                  <a:spcPts val="734"/>
                </a:spcAft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chemeClr val="lt1"/>
                  </a:solidFill>
                  <a:latin typeface="Calibri"/>
                </a:rPr>
                <a:t>On NIH (in‑distribution) the classifier achieves strong balanced accuracy</a:t>
              </a:r>
              <a:endParaRPr lang="en-US" sz="21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2" name="Rectangle: Rounded Corners 211"/>
            <p:cNvSpPr/>
            <p:nvPr/>
          </p:nvSpPr>
          <p:spPr>
            <a:xfrm>
              <a:off x="3932280" y="2342880"/>
              <a:ext cx="4816440" cy="11739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-3311292"/>
                <a:satOff val="13270"/>
                <a:lumOff val="2876"/>
                <a:alphaOff val="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9920" tIns="79920" rIns="79920" bIns="79920" numCol="1" spcCol="1440" anchor="ctr">
              <a:noAutofit/>
            </a:bodyPr>
            <a:lstStyle/>
            <a:p>
              <a:pPr defTabSz="933480">
                <a:lnSpc>
                  <a:spcPct val="90000"/>
                </a:lnSpc>
                <a:spcAft>
                  <a:spcPts val="734"/>
                </a:spcAft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chemeClr val="lt1"/>
                  </a:solidFill>
                  <a:latin typeface="Calibri"/>
                </a:rPr>
                <a:t>On Pediatric and CheXpert, balanced accuracy drops noticeably</a:t>
              </a:r>
              <a:endParaRPr lang="en-US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Rectangle: Rounded Corners 212"/>
            <p:cNvSpPr/>
            <p:nvPr/>
          </p:nvSpPr>
          <p:spPr>
            <a:xfrm>
              <a:off x="3932280" y="3578400"/>
              <a:ext cx="4816440" cy="11739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-6622584"/>
                <a:satOff val="26541"/>
                <a:lumOff val="5752"/>
                <a:alphaOff val="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9920" tIns="79920" rIns="79920" bIns="79920" numCol="1" spcCol="1440" anchor="ctr">
              <a:noAutofit/>
            </a:bodyPr>
            <a:lstStyle/>
            <a:p>
              <a:pPr defTabSz="933480">
                <a:lnSpc>
                  <a:spcPct val="90000"/>
                </a:lnSpc>
                <a:spcAft>
                  <a:spcPts val="734"/>
                </a:spcAft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chemeClr val="lt1"/>
                  </a:solidFill>
                  <a:latin typeface="Calibri"/>
                </a:rPr>
                <a:t>Datasets with larger AE reconstruction error tend to show performance drops</a:t>
              </a:r>
              <a:endParaRPr lang="en-US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4" name="Rectangle: Rounded Corners 213"/>
            <p:cNvSpPr/>
            <p:nvPr/>
          </p:nvSpPr>
          <p:spPr>
            <a:xfrm>
              <a:off x="3932280" y="4813560"/>
              <a:ext cx="4816440" cy="11739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-9933876"/>
                <a:satOff val="39811"/>
                <a:lumOff val="8628"/>
                <a:alphaOff val="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9920" tIns="79920" rIns="79920" bIns="79920" numCol="1" spcCol="1440" anchor="ctr">
              <a:noAutofit/>
            </a:bodyPr>
            <a:lstStyle/>
            <a:p>
              <a:pPr defTabSz="933480">
                <a:lnSpc>
                  <a:spcPct val="90000"/>
                </a:lnSpc>
                <a:spcAft>
                  <a:spcPts val="734"/>
                </a:spcAft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chemeClr val="lt1"/>
                  </a:solidFill>
                  <a:latin typeface="Calibri"/>
                </a:rPr>
                <a:t>Links unsupervised shift signal with supervised performance</a:t>
              </a:r>
              <a:endParaRPr lang="en-US" sz="2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6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4600"/>
            <a:ext cx="3332520" cy="6322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Evaluation Metrics – AUC and Accuracy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18440" y="3404520"/>
            <a:ext cx="6857280" cy="47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880" rIns="90000" bIns="28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9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470520"/>
            <a:ext cx="9143280" cy="633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9080" rIns="90000" bIns="190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16" name="Diagram16"/>
          <p:cNvGraphicFramePr/>
          <p:nvPr>
            <p:extLst>
              <p:ext uri="{D42A27DB-BD31-4B8C-83A1-F6EECF244321}">
                <p14:modId xmlns:p14="http://schemas.microsoft.com/office/powerpoint/2010/main" val="175671565"/>
              </p:ext>
            </p:extLst>
          </p:nvPr>
        </p:nvGraphicFramePr>
        <p:xfrm>
          <a:off x="3932280" y="1005120"/>
          <a:ext cx="4816440" cy="508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6"/>
          <p:cNvPicPr/>
          <p:nvPr/>
        </p:nvPicPr>
        <p:blipFill>
          <a:blip r:embed="rId2"/>
          <a:stretch/>
        </p:blipFill>
        <p:spPr>
          <a:xfrm>
            <a:off x="588600" y="261720"/>
            <a:ext cx="5190120" cy="182916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8"/>
          <p:cNvPicPr/>
          <p:nvPr/>
        </p:nvPicPr>
        <p:blipFill>
          <a:blip r:embed="rId3"/>
          <a:stretch/>
        </p:blipFill>
        <p:spPr>
          <a:xfrm>
            <a:off x="147240" y="4582440"/>
            <a:ext cx="6459120" cy="211212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10"/>
          <p:cNvPicPr/>
          <p:nvPr/>
        </p:nvPicPr>
        <p:blipFill>
          <a:blip r:embed="rId4"/>
          <a:stretch/>
        </p:blipFill>
        <p:spPr>
          <a:xfrm>
            <a:off x="2165040" y="2422080"/>
            <a:ext cx="6216120" cy="182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4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376092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2564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6000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61720" y="4093560"/>
            <a:ext cx="2501280" cy="3027600"/>
          </a:xfrm>
          <a:prstGeom prst="rect">
            <a:avLst/>
          </a:prstGeom>
          <a:gradFill rotWithShape="0">
            <a:gsLst>
              <a:gs pos="2000">
                <a:srgbClr val="4F81BD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969120"/>
            <a:ext cx="2924640" cy="4178160"/>
          </a:xfrm>
          <a:custGeom>
            <a:avLst/>
            <a:gdLst>
              <a:gd name="textAreaLeft" fmla="*/ 0 w 2924640"/>
              <a:gd name="textAreaRight" fmla="*/ 2925360 w 2924640"/>
              <a:gd name="textAreaTop" fmla="*/ 0 h 4178160"/>
              <a:gd name="textAreaBottom" fmla="*/ 4178880 h 4178160"/>
            </a:gdLst>
            <a:ahLst/>
            <a:cxn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F81BD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95B3D7">
                  <a:alpha val="11000"/>
                </a:srgbClr>
              </a:gs>
            </a:gsLst>
            <a:lin ang="1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Research Question &amp; Approach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4227875461"/>
              </p:ext>
            </p:extLst>
          </p:nvPr>
        </p:nvGraphicFramePr>
        <p:xfrm>
          <a:off x="3678840" y="750600"/>
          <a:ext cx="4999320" cy="545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4600"/>
            <a:ext cx="3332520" cy="6322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Balanced Accuracy – Fair Evaluation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18440" y="3404520"/>
            <a:ext cx="6857280" cy="47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880" rIns="90000" bIns="28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7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470520"/>
            <a:ext cx="9143280" cy="633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9080" rIns="90000" bIns="190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17" name="Diagram17"/>
          <p:cNvGraphicFramePr/>
          <p:nvPr>
            <p:extLst>
              <p:ext uri="{D42A27DB-BD31-4B8C-83A1-F6EECF244321}">
                <p14:modId xmlns:p14="http://schemas.microsoft.com/office/powerpoint/2010/main" val="718028016"/>
              </p:ext>
            </p:extLst>
          </p:nvPr>
        </p:nvGraphicFramePr>
        <p:xfrm>
          <a:off x="3932280" y="1005120"/>
          <a:ext cx="4816440" cy="508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/>
          <p:cNvPicPr/>
          <p:nvPr/>
        </p:nvPicPr>
        <p:blipFill>
          <a:blip r:embed="rId2"/>
          <a:stretch/>
        </p:blipFill>
        <p:spPr>
          <a:xfrm>
            <a:off x="1516680" y="137880"/>
            <a:ext cx="7542720" cy="533664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327240" y="4298760"/>
            <a:ext cx="1837080" cy="242064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7"/>
          <p:cNvPicPr/>
          <p:nvPr/>
        </p:nvPicPr>
        <p:blipFill>
          <a:blip r:embed="rId4"/>
          <a:stretch/>
        </p:blipFill>
        <p:spPr>
          <a:xfrm>
            <a:off x="4804920" y="5339520"/>
            <a:ext cx="4233240" cy="1379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20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2" name="Rect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360"/>
            <a:ext cx="9143280" cy="1575360"/>
          </a:xfrm>
          <a:prstGeom prst="rect">
            <a:avLst/>
          </a:prstGeom>
          <a:gradFill rotWithShape="0">
            <a:gsLst>
              <a:gs pos="0">
                <a:srgbClr val="254061"/>
              </a:gs>
              <a:gs pos="100000">
                <a:srgbClr val="376092"/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3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6096600" y="720"/>
            <a:ext cx="3046680" cy="157572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79000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4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784320" y="-3783240"/>
            <a:ext cx="1575720" cy="91432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5" name="Rectangl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9200" y="1080"/>
            <a:ext cx="3226680" cy="1574640"/>
          </a:xfrm>
          <a:prstGeom prst="rect">
            <a:avLst/>
          </a:prstGeom>
          <a:gradFill rotWithShape="0">
            <a:gsLst>
              <a:gs pos="0">
                <a:srgbClr val="4F81BD">
                  <a:alpha val="17000"/>
                </a:srgbClr>
              </a:gs>
              <a:gs pos="74000">
                <a:srgbClr val="254061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24880" y="353160"/>
            <a:ext cx="5317920" cy="8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Calibri"/>
              </a:rPr>
              <a:t>Phase 5 – Correlation Analysis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Picture 4"/>
          <p:cNvPicPr/>
          <p:nvPr/>
        </p:nvPicPr>
        <p:blipFill>
          <a:blip r:embed="rId3"/>
          <a:stretch/>
        </p:blipFill>
        <p:spPr>
          <a:xfrm>
            <a:off x="1376640" y="1928520"/>
            <a:ext cx="5856840" cy="483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8" name="Rectangl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20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9" name="Rectangl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360"/>
            <a:ext cx="9143280" cy="1575360"/>
          </a:xfrm>
          <a:prstGeom prst="rect">
            <a:avLst/>
          </a:prstGeom>
          <a:gradFill rotWithShape="0">
            <a:gsLst>
              <a:gs pos="0">
                <a:srgbClr val="254061"/>
              </a:gs>
              <a:gs pos="100000">
                <a:srgbClr val="376092"/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0" name="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6096600" y="720"/>
            <a:ext cx="3046680" cy="157572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79000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1" name="Rectangle 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784320" y="-3783240"/>
            <a:ext cx="1575720" cy="91432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2" name="Rectangle 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9200" y="1080"/>
            <a:ext cx="3226680" cy="1574640"/>
          </a:xfrm>
          <a:prstGeom prst="rect">
            <a:avLst/>
          </a:prstGeom>
          <a:gradFill rotWithShape="0">
            <a:gsLst>
              <a:gs pos="0">
                <a:srgbClr val="4F81BD">
                  <a:alpha val="17000"/>
                </a:srgbClr>
              </a:gs>
              <a:gs pos="74000">
                <a:srgbClr val="254061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24880" y="353160"/>
            <a:ext cx="5317920" cy="8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Calibri"/>
              </a:rPr>
              <a:t>Phase 5 – Correlation Analysis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Picture 10"/>
          <p:cNvPicPr/>
          <p:nvPr/>
        </p:nvPicPr>
        <p:blipFill>
          <a:blip r:embed="rId3"/>
          <a:stretch/>
        </p:blipFill>
        <p:spPr>
          <a:xfrm>
            <a:off x="536760" y="2284920"/>
            <a:ext cx="3847680" cy="378972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3"/>
          <p:cNvPicPr/>
          <p:nvPr/>
        </p:nvPicPr>
        <p:blipFill>
          <a:blip r:embed="rId4"/>
          <a:stretch/>
        </p:blipFill>
        <p:spPr>
          <a:xfrm>
            <a:off x="4758840" y="1744920"/>
            <a:ext cx="4006080" cy="5023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12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7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4600"/>
            <a:ext cx="3332520" cy="63226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49640" y="767160"/>
            <a:ext cx="2406240" cy="532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chemeClr val="lt1"/>
                </a:solidFill>
                <a:latin typeface="Calibri"/>
              </a:rPr>
              <a:t>Limitations, Future Work &amp; Takeaways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18440" y="3404520"/>
            <a:ext cx="6857280" cy="471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880" rIns="90000" bIns="28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50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470520"/>
            <a:ext cx="9143280" cy="633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9080" rIns="90000" bIns="1908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51" name="Content Placeholder 2"/>
          <p:cNvGrpSpPr/>
          <p:nvPr/>
        </p:nvGrpSpPr>
        <p:grpSpPr>
          <a:xfrm>
            <a:off x="3931920" y="1005120"/>
            <a:ext cx="4817160" cy="5085000"/>
            <a:chOff x="3931920" y="1005120"/>
            <a:chExt cx="4817160" cy="5085000"/>
          </a:xfrm>
        </p:grpSpPr>
        <p:sp>
          <p:nvSpPr>
            <p:cNvPr id="252" name="Rectangle 251"/>
            <p:cNvSpPr/>
            <p:nvPr/>
          </p:nvSpPr>
          <p:spPr>
            <a:xfrm>
              <a:off x="3932280" y="1005120"/>
              <a:ext cx="4816440" cy="508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Straight Connector 252"/>
            <p:cNvSpPr/>
            <p:nvPr/>
          </p:nvSpPr>
          <p:spPr>
            <a:xfrm>
              <a:off x="3931920" y="1005120"/>
              <a:ext cx="4817160" cy="360"/>
            </a:xfrm>
            <a:prstGeom prst="line">
              <a:avLst/>
            </a:prstGeom>
            <a:ln>
              <a:solidFill>
                <a:srgbClr val="C0504D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3932280" y="1005120"/>
              <a:ext cx="4816440" cy="127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5400" tIns="95400" rIns="95400" bIns="95400" numCol="1" spcCol="1440" anchor="t">
              <a:noAutofit/>
            </a:bodyPr>
            <a:lstStyle/>
            <a:p>
              <a:pPr defTabSz="1111320">
                <a:lnSpc>
                  <a:spcPct val="90000"/>
                </a:lnSpc>
                <a:spcAft>
                  <a:spcPts val="876"/>
                </a:spcAft>
                <a:tabLst>
                  <a:tab pos="0" algn="l"/>
                </a:tabLst>
              </a:pPr>
              <a:r>
                <a:rPr lang="en-US" sz="2500" b="0" strike="noStrike" spc="-1">
                  <a:solidFill>
                    <a:srgbClr val="000000"/>
                  </a:solidFill>
                  <a:latin typeface="Calibri"/>
                </a:rPr>
                <a:t>Limited to chest X‑rays and three specific datasets</a:t>
              </a:r>
              <a:endParaRPr lang="en-US" sz="25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5" name="Straight Connector 254"/>
            <p:cNvSpPr/>
            <p:nvPr/>
          </p:nvSpPr>
          <p:spPr>
            <a:xfrm>
              <a:off x="3931920" y="2276640"/>
              <a:ext cx="4817160" cy="360"/>
            </a:xfrm>
            <a:prstGeom prst="line">
              <a:avLst/>
            </a:prstGeom>
            <a:ln>
              <a:solidFill>
                <a:srgbClr val="9BBB59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932280" y="2276640"/>
              <a:ext cx="4816440" cy="127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5400" tIns="95400" rIns="95400" bIns="95400" numCol="1" spcCol="1440" anchor="t">
              <a:noAutofit/>
            </a:bodyPr>
            <a:lstStyle/>
            <a:p>
              <a:pPr defTabSz="1111320">
                <a:lnSpc>
                  <a:spcPct val="90000"/>
                </a:lnSpc>
                <a:spcAft>
                  <a:spcPts val="876"/>
                </a:spcAft>
                <a:tabLst>
                  <a:tab pos="0" algn="l"/>
                </a:tabLst>
              </a:pPr>
              <a:r>
                <a:rPr lang="en-US" sz="2500" b="0" strike="noStrike" spc="-1">
                  <a:solidFill>
                    <a:srgbClr val="000000"/>
                  </a:solidFill>
                  <a:latin typeface="Calibri"/>
                </a:rPr>
                <a:t>Only one AE architecture and one classifier (DenseNet‑121) explored</a:t>
              </a:r>
              <a:endParaRPr lang="en-US" sz="25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7" name="Straight Connector 256"/>
            <p:cNvSpPr/>
            <p:nvPr/>
          </p:nvSpPr>
          <p:spPr>
            <a:xfrm>
              <a:off x="3931920" y="3547800"/>
              <a:ext cx="4817160" cy="360"/>
            </a:xfrm>
            <a:prstGeom prst="line">
              <a:avLst/>
            </a:prstGeom>
            <a:ln>
              <a:solidFill>
                <a:srgbClr val="8064A2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932280" y="3548160"/>
              <a:ext cx="4816440" cy="127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5400" tIns="95400" rIns="95400" bIns="95400" numCol="1" spcCol="1440" anchor="t">
              <a:noAutofit/>
            </a:bodyPr>
            <a:lstStyle/>
            <a:p>
              <a:pPr defTabSz="1111320">
                <a:lnSpc>
                  <a:spcPct val="90000"/>
                </a:lnSpc>
                <a:spcAft>
                  <a:spcPts val="876"/>
                </a:spcAft>
                <a:tabLst>
                  <a:tab pos="0" algn="l"/>
                </a:tabLst>
              </a:pPr>
              <a:r>
                <a:rPr lang="en-US" sz="2500" b="0" strike="noStrike" spc="-1">
                  <a:solidFill>
                    <a:srgbClr val="000000"/>
                  </a:solidFill>
                  <a:latin typeface="Calibri"/>
                </a:rPr>
                <a:t>Future: correlate AE error with per‑pathology performance drops</a:t>
              </a:r>
              <a:endParaRPr lang="en-US" sz="25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9" name="Straight Connector 258"/>
            <p:cNvSpPr/>
            <p:nvPr/>
          </p:nvSpPr>
          <p:spPr>
            <a:xfrm>
              <a:off x="3931920" y="4819320"/>
              <a:ext cx="4817160" cy="360"/>
            </a:xfrm>
            <a:prstGeom prst="line">
              <a:avLst/>
            </a:prstGeom>
            <a:ln>
              <a:solidFill>
                <a:srgbClr val="4BACC6"/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3932280" y="4819320"/>
              <a:ext cx="4816440" cy="127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5400" tIns="95400" rIns="95400" bIns="95400" numCol="1" spcCol="1440" anchor="t">
              <a:noAutofit/>
            </a:bodyPr>
            <a:lstStyle/>
            <a:p>
              <a:pPr defTabSz="1111320">
                <a:lnSpc>
                  <a:spcPct val="90000"/>
                </a:lnSpc>
                <a:spcAft>
                  <a:spcPts val="876"/>
                </a:spcAft>
                <a:tabLst>
                  <a:tab pos="0" algn="l"/>
                </a:tabLst>
              </a:pPr>
              <a:r>
                <a:rPr lang="en-US" sz="2500" b="0" strike="noStrike" spc="-1">
                  <a:solidFill>
                    <a:srgbClr val="000000"/>
                  </a:solidFill>
                  <a:latin typeface="Calibri"/>
                </a:rPr>
                <a:t>Key takeaway: AE reconstruction error is a promising unsupervised domain‑shift signal</a:t>
              </a:r>
              <a:endParaRPr lang="en-US" sz="25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1" name="Rectangl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20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2" name="Rectangl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360"/>
            <a:ext cx="9143280" cy="1575360"/>
          </a:xfrm>
          <a:prstGeom prst="rect">
            <a:avLst/>
          </a:prstGeom>
          <a:gradFill rotWithShape="0">
            <a:gsLst>
              <a:gs pos="0">
                <a:srgbClr val="254061"/>
              </a:gs>
              <a:gs pos="100000">
                <a:srgbClr val="376092"/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3" name="Rectangle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6096600" y="720"/>
            <a:ext cx="3046680" cy="157572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79000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4" name="Rectangle 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784320" y="-3783240"/>
            <a:ext cx="1575720" cy="91432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5" name="Rectangle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9200" y="1080"/>
            <a:ext cx="3226680" cy="1574640"/>
          </a:xfrm>
          <a:prstGeom prst="rect">
            <a:avLst/>
          </a:prstGeom>
          <a:gradFill rotWithShape="0">
            <a:gsLst>
              <a:gs pos="0">
                <a:srgbClr val="4F81BD">
                  <a:alpha val="17000"/>
                </a:srgbClr>
              </a:gs>
              <a:gs pos="74000">
                <a:srgbClr val="254061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24880" y="353160"/>
            <a:ext cx="5317920" cy="897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2700" b="0" strike="noStrike" spc="-1">
                <a:solidFill>
                  <a:srgbClr val="FFFFFF"/>
                </a:solidFill>
                <a:latin typeface="Calibri"/>
              </a:rPr>
              <a:t>Limitations, Future Work &amp; Takeaways</a:t>
            </a:r>
            <a:endParaRPr lang="en-US" sz="2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Picture 11"/>
          <p:cNvPicPr/>
          <p:nvPr/>
        </p:nvPicPr>
        <p:blipFill>
          <a:blip r:embed="rId3"/>
          <a:stretch/>
        </p:blipFill>
        <p:spPr>
          <a:xfrm>
            <a:off x="897120" y="2181600"/>
            <a:ext cx="3487320" cy="399708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7"/>
          <p:cNvPicPr/>
          <p:nvPr/>
        </p:nvPicPr>
        <p:blipFill>
          <a:blip r:embed="rId4"/>
          <a:stretch/>
        </p:blipFill>
        <p:spPr>
          <a:xfrm>
            <a:off x="4758840" y="2217960"/>
            <a:ext cx="3585600" cy="443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9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0" name="Rect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720"/>
            <a:ext cx="9143280" cy="1575360"/>
          </a:xfrm>
          <a:prstGeom prst="rect">
            <a:avLst/>
          </a:prstGeom>
          <a:gradFill rotWithShape="0">
            <a:gsLst>
              <a:gs pos="0">
                <a:srgbClr val="000000">
                  <a:alpha val="96000"/>
                </a:srgbClr>
              </a:gs>
              <a:gs pos="100000">
                <a:srgbClr val="376092"/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1" name="Rectangl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781440" y="-3785400"/>
            <a:ext cx="1579320" cy="9143280"/>
          </a:xfrm>
          <a:prstGeom prst="rect">
            <a:avLst/>
          </a:prstGeom>
          <a:gradFill rotWithShape="0">
            <a:gsLst>
              <a:gs pos="19000">
                <a:srgbClr val="4F81BD">
                  <a:alpha val="0"/>
                </a:srgbClr>
              </a:gs>
              <a:gs pos="99000">
                <a:srgbClr val="000000">
                  <a:alpha val="74000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2" name="Rectangl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9200" y="0"/>
            <a:ext cx="3226680" cy="1574640"/>
          </a:xfrm>
          <a:prstGeom prst="rect">
            <a:avLst/>
          </a:prstGeom>
          <a:gradFill rotWithShape="0">
            <a:gsLst>
              <a:gs pos="0">
                <a:srgbClr val="4F81BD">
                  <a:alpha val="72000"/>
                </a:srgbClr>
              </a:gs>
              <a:gs pos="74000">
                <a:srgbClr val="254061">
                  <a:alpha val="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24880" y="288360"/>
            <a:ext cx="5377320" cy="976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Calibri"/>
              </a:rPr>
              <a:t>Limitations, Future Work &amp; Takeaways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3"/>
          <a:stretch/>
        </p:blipFill>
        <p:spPr>
          <a:xfrm>
            <a:off x="5318280" y="1834560"/>
            <a:ext cx="3165480" cy="473436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5"/>
          <p:cNvPicPr/>
          <p:nvPr/>
        </p:nvPicPr>
        <p:blipFill>
          <a:blip r:embed="rId4"/>
          <a:stretch/>
        </p:blipFill>
        <p:spPr>
          <a:xfrm>
            <a:off x="84240" y="2243160"/>
            <a:ext cx="4644000" cy="394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5"/>
          <p:cNvPicPr/>
          <p:nvPr/>
        </p:nvPicPr>
        <p:blipFill>
          <a:blip r:embed="rId3"/>
          <a:srcRect l="18001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277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gradFill rotWithShape="0">
            <a:gsLst>
              <a:gs pos="10000">
                <a:srgbClr val="EEECE1">
                  <a:alpha val="68000"/>
                </a:srgbClr>
              </a:gs>
              <a:gs pos="85000">
                <a:srgbClr val="EEECE1">
                  <a:alpha val="97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Real‑World Applications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" name="Diagram18"/>
          <p:cNvGraphicFramePr/>
          <p:nvPr>
            <p:extLst>
              <p:ext uri="{D42A27DB-BD31-4B8C-83A1-F6EECF244321}">
                <p14:modId xmlns:p14="http://schemas.microsoft.com/office/powerpoint/2010/main" val="3755758144"/>
              </p:ext>
            </p:extLst>
          </p:nvPr>
        </p:nvGraphicFramePr>
        <p:xfrm>
          <a:off x="628560" y="1825560"/>
          <a:ext cx="788616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376092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2564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6000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61720" y="4093560"/>
            <a:ext cx="2501280" cy="3027600"/>
          </a:xfrm>
          <a:prstGeom prst="rect">
            <a:avLst/>
          </a:prstGeom>
          <a:gradFill rotWithShape="0">
            <a:gsLst>
              <a:gs pos="2000">
                <a:srgbClr val="4F81BD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4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969120"/>
            <a:ext cx="2924640" cy="4178160"/>
          </a:xfrm>
          <a:custGeom>
            <a:avLst/>
            <a:gdLst>
              <a:gd name="textAreaLeft" fmla="*/ 0 w 2924640"/>
              <a:gd name="textAreaRight" fmla="*/ 2925360 w 2924640"/>
              <a:gd name="textAreaTop" fmla="*/ 0 h 4178160"/>
              <a:gd name="textAreaBottom" fmla="*/ 4178880 h 4178160"/>
            </a:gdLst>
            <a:ahLst/>
            <a:cxn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F81BD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5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95B3D7">
                  <a:alpha val="11000"/>
                </a:srgbClr>
              </a:gs>
            </a:gsLst>
            <a:lin ang="1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Datasets Used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7" name="Content Placeholder 2"/>
          <p:cNvGrpSpPr/>
          <p:nvPr/>
        </p:nvGrpSpPr>
        <p:grpSpPr>
          <a:xfrm>
            <a:off x="3686400" y="457200"/>
            <a:ext cx="5000400" cy="5453640"/>
            <a:chOff x="3686400" y="457200"/>
            <a:chExt cx="5000400" cy="5453640"/>
          </a:xfrm>
        </p:grpSpPr>
        <p:sp>
          <p:nvSpPr>
            <p:cNvPr id="78" name="Rectangle 77"/>
            <p:cNvSpPr/>
            <p:nvPr/>
          </p:nvSpPr>
          <p:spPr>
            <a:xfrm>
              <a:off x="3686760" y="457560"/>
              <a:ext cx="4999320" cy="545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3686400" y="457200"/>
              <a:ext cx="5000400" cy="360"/>
            </a:xfrm>
            <a:prstGeom prst="line">
              <a:avLst/>
            </a:prstGeom>
            <a:ln>
              <a:solidFill>
                <a:srgbClr val="C0504D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686760" y="45756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NIH – US East Coast NIH center, mostly adult dataset, our training domain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3686400" y="1820880"/>
              <a:ext cx="5000400" cy="360"/>
            </a:xfrm>
            <a:prstGeom prst="line">
              <a:avLst/>
            </a:prstGeom>
            <a:ln>
              <a:solidFill>
                <a:srgbClr val="9BBB59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686760" y="182088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Pediatric – Chinese Hospital, fully children dataset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3686400" y="3184200"/>
              <a:ext cx="5000400" cy="360"/>
            </a:xfrm>
            <a:prstGeom prst="line">
              <a:avLst/>
            </a:prstGeom>
            <a:ln>
              <a:solidFill>
                <a:srgbClr val="8064A2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686760" y="318420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CheXpert – US West Coast Stanford Hospital, mostly adult dataset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3686400" y="4547520"/>
              <a:ext cx="5000400" cy="360"/>
            </a:xfrm>
            <a:prstGeom prst="line">
              <a:avLst/>
            </a:prstGeom>
            <a:ln>
              <a:solidFill>
                <a:srgbClr val="4BACC6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686760" y="454788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Deliberately different in institution, demographics and pathology mix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B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376092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9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2564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6000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0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61720" y="4093560"/>
            <a:ext cx="2501280" cy="3027600"/>
          </a:xfrm>
          <a:prstGeom prst="rect">
            <a:avLst/>
          </a:prstGeom>
          <a:gradFill rotWithShape="0">
            <a:gsLst>
              <a:gs pos="2000">
                <a:srgbClr val="4F81BD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1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969120"/>
            <a:ext cx="2924640" cy="4178160"/>
          </a:xfrm>
          <a:custGeom>
            <a:avLst/>
            <a:gdLst>
              <a:gd name="textAreaLeft" fmla="*/ 0 w 2924640"/>
              <a:gd name="textAreaRight" fmla="*/ 2925360 w 2924640"/>
              <a:gd name="textAreaTop" fmla="*/ 0 h 4178160"/>
              <a:gd name="textAreaBottom" fmla="*/ 4178880 h 4178160"/>
            </a:gdLst>
            <a:ahLst/>
            <a:cxn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F81BD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2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95B3D7">
                  <a:alpha val="11000"/>
                </a:srgbClr>
              </a:gs>
            </a:gsLst>
            <a:lin ang="1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200" b="0" strike="noStrike" spc="-1">
                <a:solidFill>
                  <a:srgbClr val="FFFFFF"/>
                </a:solidFill>
                <a:latin typeface="Calibri"/>
              </a:rPr>
              <a:t>Label Distributions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" name="Content Placeholder 2"/>
          <p:cNvGrpSpPr/>
          <p:nvPr/>
        </p:nvGrpSpPr>
        <p:grpSpPr>
          <a:xfrm>
            <a:off x="3678480" y="750240"/>
            <a:ext cx="5000400" cy="5453640"/>
            <a:chOff x="3678480" y="750240"/>
            <a:chExt cx="5000400" cy="5453640"/>
          </a:xfrm>
        </p:grpSpPr>
        <p:sp>
          <p:nvSpPr>
            <p:cNvPr id="95" name="Rectangle 94"/>
            <p:cNvSpPr/>
            <p:nvPr/>
          </p:nvSpPr>
          <p:spPr>
            <a:xfrm>
              <a:off x="3678840" y="750600"/>
              <a:ext cx="4999320" cy="545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3678480" y="750240"/>
              <a:ext cx="5000400" cy="360"/>
            </a:xfrm>
            <a:prstGeom prst="line">
              <a:avLst/>
            </a:prstGeom>
            <a:ln>
              <a:solidFill>
                <a:srgbClr val="C0504D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678840" y="75060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NIH: relatively balanced normals vs abnormals (≈ 54% / 46%)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3678480" y="2113920"/>
              <a:ext cx="5000400" cy="360"/>
            </a:xfrm>
            <a:prstGeom prst="line">
              <a:avLst/>
            </a:prstGeom>
            <a:ln>
              <a:solidFill>
                <a:srgbClr val="9BBB59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678840" y="211392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Pediatric: many more pneumonia cases (≈ 27% normal / 73% abnormal)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3678480" y="3477240"/>
              <a:ext cx="5000400" cy="360"/>
            </a:xfrm>
            <a:prstGeom prst="line">
              <a:avLst/>
            </a:prstGeom>
            <a:ln>
              <a:solidFill>
                <a:srgbClr val="8064A2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678840" y="347724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CheXpert: heavily skewed toward abnormal (≈ 4% normal / 96% abnormal)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3678480" y="4840560"/>
              <a:ext cx="5000400" cy="360"/>
            </a:xfrm>
            <a:prstGeom prst="line">
              <a:avLst/>
            </a:prstGeom>
            <a:ln>
              <a:solidFill>
                <a:srgbClr val="4BACC6"/>
              </a:solidFill>
              <a:round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90000" tIns="-44640" rIns="90000" bIns="-44640" anchor="t" anchorCtr="1">
              <a:noAutofit/>
            </a:bodyPr>
            <a:lstStyle/>
            <a:p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678840" y="4840920"/>
              <a:ext cx="4999320" cy="136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2960" tIns="102960" rIns="102960" bIns="102960" numCol="1" spcCol="1440" anchor="t">
              <a:noAutofit/>
            </a:bodyPr>
            <a:lstStyle/>
            <a:p>
              <a:pPr defTabSz="1200240">
                <a:lnSpc>
                  <a:spcPct val="90000"/>
                </a:lnSpc>
                <a:spcAft>
                  <a:spcPts val="944"/>
                </a:spcAft>
                <a:tabLst>
                  <a:tab pos="0" algn="l"/>
                </a:tabLst>
              </a:pPr>
              <a:r>
                <a:rPr lang="en-US" sz="2700" b="0" strike="noStrike" spc="-1">
                  <a:solidFill>
                    <a:srgbClr val="000000"/>
                  </a:solidFill>
                  <a:latin typeface="Calibri"/>
                </a:rPr>
                <a:t>These differences already hint at shift and evaluation challenges; so Branch _a (normal + abnormal) Branch _b (normal)</a:t>
              </a:r>
              <a:endParaRPr lang="en-US" sz="27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0"/>
            <a:ext cx="9143280" cy="2169360"/>
          </a:xfrm>
          <a:prstGeom prst="rect">
            <a:avLst/>
          </a:prstGeom>
          <a:gradFill rotWithShape="0">
            <a:gsLst>
              <a:gs pos="0">
                <a:srgbClr val="000000">
                  <a:alpha val="96000"/>
                </a:srgbClr>
              </a:gs>
              <a:gs pos="100000">
                <a:srgbClr val="376092"/>
              </a:gs>
            </a:gsLst>
            <a:lin ang="19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6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61320" y="0"/>
            <a:ext cx="3072240" cy="2170080"/>
          </a:xfrm>
          <a:prstGeom prst="rect">
            <a:avLst/>
          </a:prstGeom>
          <a:gradFill rotWithShape="0">
            <a:gsLst>
              <a:gs pos="19000">
                <a:srgbClr val="254061">
                  <a:alpha val="68000"/>
                </a:srgbClr>
              </a:gs>
              <a:gs pos="100000">
                <a:srgbClr val="4F81BD">
                  <a:alpha val="48000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7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486600" y="-3485160"/>
            <a:ext cx="2170080" cy="9143280"/>
          </a:xfrm>
          <a:prstGeom prst="rect">
            <a:avLst/>
          </a:prstGeom>
          <a:gradFill rotWithShape="0">
            <a:gsLst>
              <a:gs pos="23000">
                <a:srgbClr val="376092">
                  <a:alpha val="16000"/>
                </a:srgbClr>
              </a:gs>
              <a:gs pos="99000">
                <a:srgbClr val="000000">
                  <a:alpha val="45000"/>
                </a:srgbClr>
              </a:gs>
            </a:gsLst>
            <a:lin ang="4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37520" y="348840"/>
            <a:ext cx="7287840" cy="157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1 – Baseline Distribution Shift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116371813"/>
              </p:ext>
            </p:extLst>
          </p:nvPr>
        </p:nvGraphicFramePr>
        <p:xfrm>
          <a:off x="483120" y="2616120"/>
          <a:ext cx="8195040" cy="368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0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376092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1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2564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6000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2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61720" y="4093560"/>
            <a:ext cx="2501280" cy="3027600"/>
          </a:xfrm>
          <a:prstGeom prst="rect">
            <a:avLst/>
          </a:prstGeom>
          <a:gradFill rotWithShape="0">
            <a:gsLst>
              <a:gs pos="2000">
                <a:srgbClr val="4F81BD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3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969120"/>
            <a:ext cx="2924640" cy="4178160"/>
          </a:xfrm>
          <a:custGeom>
            <a:avLst/>
            <a:gdLst>
              <a:gd name="textAreaLeft" fmla="*/ 0 w 2924640"/>
              <a:gd name="textAreaRight" fmla="*/ 2925360 w 2924640"/>
              <a:gd name="textAreaTop" fmla="*/ 0 h 4178160"/>
              <a:gd name="textAreaBottom" fmla="*/ 4178880 h 4178160"/>
            </a:gdLst>
            <a:ahLst/>
            <a:cxn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F81BD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4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95B3D7">
                  <a:alpha val="11000"/>
                </a:srgbClr>
              </a:gs>
            </a:gsLst>
            <a:lin ang="1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500" b="0" strike="noStrike" spc="-1">
                <a:solidFill>
                  <a:srgbClr val="FFFFFF"/>
                </a:solidFill>
                <a:latin typeface="Calibri"/>
              </a:rPr>
              <a:t>Phase 1 – Key Findings</a:t>
            </a:r>
            <a:endParaRPr lang="en-US" sz="35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915327647"/>
              </p:ext>
            </p:extLst>
          </p:nvPr>
        </p:nvGraphicFramePr>
        <p:xfrm>
          <a:off x="3678840" y="750600"/>
          <a:ext cx="4999320" cy="545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>
                <a:solidFill>
                  <a:srgbClr val="FFFFFF"/>
                </a:solidFill>
                <a:latin typeface="Calibri"/>
              </a:rPr>
              <a:t>Phase 2 – Convolutional Autoencoder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775586596"/>
              </p:ext>
            </p:extLst>
          </p:nvPr>
        </p:nvGraphicFramePr>
        <p:xfrm>
          <a:off x="3678840" y="750600"/>
          <a:ext cx="4999320" cy="545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" name="Picture 3"/>
          <p:cNvPicPr/>
          <p:nvPr/>
        </p:nvPicPr>
        <p:blipFill>
          <a:blip r:embed="rId8"/>
          <a:stretch/>
        </p:blipFill>
        <p:spPr>
          <a:xfrm>
            <a:off x="790560" y="3300840"/>
            <a:ext cx="3590280" cy="286488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6"/>
          <p:cNvPicPr/>
          <p:nvPr/>
        </p:nvPicPr>
        <p:blipFill>
          <a:blip r:embed="rId9"/>
          <a:stretch/>
        </p:blipFill>
        <p:spPr>
          <a:xfrm>
            <a:off x="5540040" y="96840"/>
            <a:ext cx="3272040" cy="261252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9"/>
          <p:cNvPicPr/>
          <p:nvPr/>
        </p:nvPicPr>
        <p:blipFill>
          <a:blip r:embed="rId10"/>
          <a:stretch/>
        </p:blipFill>
        <p:spPr>
          <a:xfrm>
            <a:off x="237600" y="197640"/>
            <a:ext cx="5076720" cy="267264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13"/>
          <p:cNvPicPr/>
          <p:nvPr/>
        </p:nvPicPr>
        <p:blipFill>
          <a:blip r:embed="rId11"/>
          <a:stretch/>
        </p:blipFill>
        <p:spPr>
          <a:xfrm>
            <a:off x="4736880" y="2811240"/>
            <a:ext cx="4296240" cy="3945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2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376092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2564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F81BD">
                  <a:alpha val="46000"/>
                </a:srgbClr>
              </a:gs>
            </a:gsLst>
            <a:lin ang="18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261720" y="4093560"/>
            <a:ext cx="2501280" cy="3027600"/>
          </a:xfrm>
          <a:prstGeom prst="rect">
            <a:avLst/>
          </a:prstGeom>
          <a:gradFill rotWithShape="0">
            <a:gsLst>
              <a:gs pos="2000">
                <a:srgbClr val="4F81BD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5" name="Freeform: Shap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969120"/>
            <a:ext cx="2924640" cy="4178160"/>
          </a:xfrm>
          <a:custGeom>
            <a:avLst/>
            <a:gdLst>
              <a:gd name="textAreaLeft" fmla="*/ 0 w 2924640"/>
              <a:gd name="textAreaRight" fmla="*/ 2925360 w 2924640"/>
              <a:gd name="textAreaTop" fmla="*/ 0 h 4178160"/>
              <a:gd name="textAreaBottom" fmla="*/ 4178880 h 4178160"/>
            </a:gdLst>
            <a:ahLst/>
            <a:cxn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F81BD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6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-1915560" y="1915560"/>
            <a:ext cx="6857280" cy="30276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95B3D7">
                  <a:alpha val="11000"/>
                </a:srgbClr>
              </a:gs>
            </a:gsLst>
            <a:lin ang="1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39920" y="1683720"/>
            <a:ext cx="2335680" cy="2395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>
                <a:solidFill>
                  <a:srgbClr val="FFFFFF"/>
                </a:solidFill>
                <a:latin typeface="Calibri"/>
              </a:rPr>
              <a:t>Phase 2 – Convolutional Autoencoder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3206122778"/>
              </p:ext>
            </p:extLst>
          </p:nvPr>
        </p:nvGraphicFramePr>
        <p:xfrm>
          <a:off x="3678840" y="750600"/>
          <a:ext cx="4999320" cy="545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2736</Words>
  <Application>Microsoft Office PowerPoint</Application>
  <PresentationFormat>On-screen Show (4:3)</PresentationFormat>
  <Paragraphs>204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Distribution Shift in Medical Imaging</vt:lpstr>
      <vt:lpstr>Why Distribution Shift Matters</vt:lpstr>
      <vt:lpstr>Research Question &amp; Approach</vt:lpstr>
      <vt:lpstr>Datasets Used</vt:lpstr>
      <vt:lpstr>Label Distributions</vt:lpstr>
      <vt:lpstr>Phase 1 – Baseline Distribution Shift</vt:lpstr>
      <vt:lpstr>Phase 1 – Key Findings</vt:lpstr>
      <vt:lpstr>Phase 2 – Convolutional Autoencoder</vt:lpstr>
      <vt:lpstr>Phase 2 – Convolutional Autoencoder</vt:lpstr>
      <vt:lpstr>Phase 2 – Training Results</vt:lpstr>
      <vt:lpstr>Phase 2 – Training Results</vt:lpstr>
      <vt:lpstr>Phase 2 – Training Results</vt:lpstr>
      <vt:lpstr>Phase 2 – Training Results</vt:lpstr>
      <vt:lpstr>Phase 2 –Key Findings</vt:lpstr>
      <vt:lpstr>Phase 3 – Reconstruction Error Across Datasets</vt:lpstr>
      <vt:lpstr>Phase 3 – Quantitative Results</vt:lpstr>
      <vt:lpstr>Phase 3 – Quantitative Results</vt:lpstr>
      <vt:lpstr>Phase 3 – Quantitative Results</vt:lpstr>
      <vt:lpstr>PowerPoint Presentation</vt:lpstr>
      <vt:lpstr>Phase 3 – Interpretation</vt:lpstr>
      <vt:lpstr>Phase 3c – Latent Space Visualization (t‑SNE)</vt:lpstr>
      <vt:lpstr>t‑SNE and Classifier Performance</vt:lpstr>
      <vt:lpstr>t‑SNE and Classifier Performance</vt:lpstr>
      <vt:lpstr>t‑SNE and Classifier Performance</vt:lpstr>
      <vt:lpstr>t‑SNE and Classifier Performance</vt:lpstr>
      <vt:lpstr>Phase 4 – DenseNet‑121 Classifier</vt:lpstr>
      <vt:lpstr>Phase 4 – Classifier Performance</vt:lpstr>
      <vt:lpstr>Evaluation Metrics – AUC and Accuracy</vt:lpstr>
      <vt:lpstr>PowerPoint Presentation</vt:lpstr>
      <vt:lpstr>Balanced Accuracy – Fair Evaluation</vt:lpstr>
      <vt:lpstr>PowerPoint Presentation</vt:lpstr>
      <vt:lpstr>Phase 5 – Correlation Analysis</vt:lpstr>
      <vt:lpstr>Phase 5 – Correlation Analysis</vt:lpstr>
      <vt:lpstr>Limitations, Future Work &amp; Takeaways</vt:lpstr>
      <vt:lpstr>Limitations, Future Work &amp; Takeaways</vt:lpstr>
      <vt:lpstr>Limitations, Future Work &amp; Takeaways</vt:lpstr>
      <vt:lpstr>Real‑World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>generated using python-pptx</dc:description>
  <cp:lastModifiedBy>Mansour, Moataz (STUDENTS)</cp:lastModifiedBy>
  <cp:revision>8</cp:revision>
  <dcterms:created xsi:type="dcterms:W3CDTF">2013-01-27T09:14:16Z</dcterms:created>
  <dcterms:modified xsi:type="dcterms:W3CDTF">2025-11-26T11:26:05Z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On-screen Show (4:3)</vt:lpwstr>
  </property>
  <property fmtid="{D5CDD505-2E9C-101B-9397-08002B2CF9AE}" pid="4" name="Slides">
    <vt:i4>37</vt:i4>
  </property>
</Properties>
</file>